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0"/>
  </p:notesMasterIdLst>
  <p:handoutMasterIdLst>
    <p:handoutMasterId r:id="rId71"/>
  </p:handoutMasterIdLst>
  <p:sldIdLst>
    <p:sldId id="327" r:id="rId5"/>
    <p:sldId id="330" r:id="rId6"/>
    <p:sldId id="331" r:id="rId7"/>
    <p:sldId id="332" r:id="rId8"/>
    <p:sldId id="298" r:id="rId9"/>
    <p:sldId id="262" r:id="rId10"/>
    <p:sldId id="355" r:id="rId11"/>
    <p:sldId id="354" r:id="rId12"/>
    <p:sldId id="356" r:id="rId13"/>
    <p:sldId id="263" r:id="rId14"/>
    <p:sldId id="357" r:id="rId15"/>
    <p:sldId id="299" r:id="rId16"/>
    <p:sldId id="334" r:id="rId17"/>
    <p:sldId id="335" r:id="rId18"/>
    <p:sldId id="336" r:id="rId19"/>
    <p:sldId id="264" r:id="rId20"/>
    <p:sldId id="338" r:id="rId21"/>
    <p:sldId id="266" r:id="rId22"/>
    <p:sldId id="340" r:id="rId23"/>
    <p:sldId id="265" r:id="rId24"/>
    <p:sldId id="344" r:id="rId25"/>
    <p:sldId id="345" r:id="rId26"/>
    <p:sldId id="276" r:id="rId27"/>
    <p:sldId id="348" r:id="rId28"/>
    <p:sldId id="349" r:id="rId29"/>
    <p:sldId id="353" r:id="rId30"/>
    <p:sldId id="350" r:id="rId31"/>
    <p:sldId id="352" r:id="rId32"/>
    <p:sldId id="284" r:id="rId33"/>
    <p:sldId id="269" r:id="rId34"/>
    <p:sldId id="304" r:id="rId35"/>
    <p:sldId id="305" r:id="rId36"/>
    <p:sldId id="307" r:id="rId37"/>
    <p:sldId id="306" r:id="rId38"/>
    <p:sldId id="308" r:id="rId39"/>
    <p:sldId id="270" r:id="rId40"/>
    <p:sldId id="346" r:id="rId41"/>
    <p:sldId id="347" r:id="rId42"/>
    <p:sldId id="309" r:id="rId43"/>
    <p:sldId id="310" r:id="rId44"/>
    <p:sldId id="311" r:id="rId45"/>
    <p:sldId id="312" r:id="rId46"/>
    <p:sldId id="314" r:id="rId47"/>
    <p:sldId id="313" r:id="rId48"/>
    <p:sldId id="315" r:id="rId49"/>
    <p:sldId id="316" r:id="rId50"/>
    <p:sldId id="317" r:id="rId51"/>
    <p:sldId id="294" r:id="rId52"/>
    <p:sldId id="318" r:id="rId53"/>
    <p:sldId id="296" r:id="rId54"/>
    <p:sldId id="319" r:id="rId55"/>
    <p:sldId id="321" r:id="rId56"/>
    <p:sldId id="322" r:id="rId57"/>
    <p:sldId id="323" r:id="rId58"/>
    <p:sldId id="324" r:id="rId59"/>
    <p:sldId id="288" r:id="rId60"/>
    <p:sldId id="289" r:id="rId61"/>
    <p:sldId id="320" r:id="rId62"/>
    <p:sldId id="274" r:id="rId63"/>
    <p:sldId id="275" r:id="rId64"/>
    <p:sldId id="358" r:id="rId65"/>
    <p:sldId id="360" r:id="rId66"/>
    <p:sldId id="361" r:id="rId67"/>
    <p:sldId id="359" r:id="rId68"/>
    <p:sldId id="329" r:id="rId6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3"/>
    <p:restoredTop sz="85185"/>
  </p:normalViewPr>
  <p:slideViewPr>
    <p:cSldViewPr snapToGrid="0" snapToObjects="1">
      <p:cViewPr varScale="1">
        <p:scale>
          <a:sx n="97" d="100"/>
          <a:sy n="97" d="100"/>
        </p:scale>
        <p:origin x="1416" y="7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1703198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72032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334017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9811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68277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62</a:t>
            </a:fld>
            <a:endParaRPr lang="en-US"/>
          </a:p>
        </p:txBody>
      </p:sp>
    </p:spTree>
    <p:extLst>
      <p:ext uri="{BB962C8B-B14F-4D97-AF65-F5344CB8AC3E}">
        <p14:creationId xmlns:p14="http://schemas.microsoft.com/office/powerpoint/2010/main" val="283649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993240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oskunErden/IBM_capstone_project/blob/main/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oskunErden/IBM_capstone_project/blob/main/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oskunErden/IBM_capstone_project/blob/main/EDA%20with%20Pandas%20and%20Matplotli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oskunErden/IBM_capstone_project/blob/main/EDA%20with%20Pandas%20and%20Matplotli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oskunErden/IBM_capstone_project/blob/main/EDA_SQL.ipynb"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oskunErden/IBM_capstone_project/blob/main/Folium(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oskunErden/IBM_capstone_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oskunErden/IBM_capstone_project/blob/main/SpaceX_Machine_Learning_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6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41.png"/><Relationship Id="rId4" Type="http://schemas.openxmlformats.org/officeDocument/2006/relationships/image" Target="../media/image24.png"/><Relationship Id="rId9"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Coskun Erden</a:t>
            </a:r>
          </a:p>
          <a:p>
            <a:r>
              <a:rPr lang="en-US" dirty="0">
                <a:solidFill>
                  <a:schemeClr val="bg2"/>
                </a:solidFill>
                <a:latin typeface="Abadi" panose="020B0604020104020204" pitchFamily="34" charset="0"/>
                <a:ea typeface="SF Pro" pitchFamily="2" charset="0"/>
                <a:cs typeface="SF Pro" pitchFamily="2" charset="0"/>
              </a:rPr>
              <a:t>04/19/2023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1341" y="1433384"/>
            <a:ext cx="10754270" cy="4743579"/>
          </a:xfrm>
          <a:prstGeom prst="rect">
            <a:avLst/>
          </a:prstGeom>
        </p:spPr>
        <p:txBody>
          <a:bodyPr/>
          <a:lstStyle/>
          <a:p>
            <a:r>
              <a:rPr lang="en-US" dirty="0"/>
              <a:t>Web scraping to collect Falcon 9 historical launch records from a Wikipedia page</a:t>
            </a:r>
          </a:p>
          <a:p>
            <a:pPr marL="0" indent="0">
              <a:buNone/>
            </a:pPr>
            <a:endParaRPr lang="en-US" dirty="0"/>
          </a:p>
          <a:p>
            <a:r>
              <a:rPr lang="en-US" dirty="0"/>
              <a:t>Send a HTTP GET request to </a:t>
            </a:r>
            <a:r>
              <a:rPr lang="en-US" dirty="0">
                <a:hlinkClick r:id="rId3">
                  <a:extLst>
                    <a:ext uri="{A12FA001-AC4F-418D-AE19-62706E023703}">
                      <ahyp:hlinkClr xmlns:ahyp="http://schemas.microsoft.com/office/drawing/2018/hyperlinkcolor" val="tx"/>
                    </a:ext>
                  </a:extLst>
                </a:hlinkClick>
              </a:rPr>
              <a:t>https://en.wikipedia.org/wiki/List_of_Falcon_9_and_Falcon_Heavy_launches</a:t>
            </a:r>
            <a:endParaRPr lang="en-US" dirty="0"/>
          </a:p>
          <a:p>
            <a:pPr marL="0" indent="0">
              <a:buNone/>
            </a:pPr>
            <a:endParaRPr lang="en-US" dirty="0"/>
          </a:p>
          <a:p>
            <a:r>
              <a:rPr lang="en-US" dirty="0"/>
              <a:t>Create a </a:t>
            </a:r>
            <a:r>
              <a:rPr lang="en-US" dirty="0" err="1"/>
              <a:t>BeautifulSoup</a:t>
            </a:r>
            <a:r>
              <a:rPr lang="en-US" dirty="0"/>
              <a:t> object from the HTML response</a:t>
            </a:r>
          </a:p>
          <a:p>
            <a:pPr marL="0" indent="0">
              <a:buNone/>
            </a:pPr>
            <a:endParaRPr lang="en-US" dirty="0"/>
          </a:p>
          <a:p>
            <a:r>
              <a:rPr lang="en-US" dirty="0"/>
              <a:t>Extract the column names from the table header</a:t>
            </a:r>
          </a:p>
          <a:p>
            <a:pPr marL="0" indent="0">
              <a:buNone/>
            </a:pPr>
            <a:endParaRPr lang="en-US"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1341" y="1433384"/>
            <a:ext cx="10754270" cy="4743579"/>
          </a:xfrm>
          <a:prstGeom prst="rect">
            <a:avLst/>
          </a:prstGeom>
        </p:spPr>
        <p:txBody>
          <a:bodyPr/>
          <a:lstStyle/>
          <a:p>
            <a:pPr marL="0" indent="0">
              <a:buNone/>
            </a:pPr>
            <a:endParaRPr lang="en-US" dirty="0"/>
          </a:p>
          <a:p>
            <a:r>
              <a:rPr lang="en-US" dirty="0"/>
              <a:t>Extract the launch records from the table rows</a:t>
            </a:r>
          </a:p>
          <a:p>
            <a:pPr marL="0" indent="0">
              <a:buNone/>
            </a:pPr>
            <a:endParaRPr lang="en-US" dirty="0"/>
          </a:p>
          <a:p>
            <a:r>
              <a:rPr lang="en-US" dirty="0"/>
              <a:t>Create a Pandas </a:t>
            </a:r>
            <a:r>
              <a:rPr lang="en-US" dirty="0" err="1"/>
              <a:t>dataframe</a:t>
            </a:r>
            <a:r>
              <a:rPr lang="en-US" dirty="0"/>
              <a:t> using the </a:t>
            </a:r>
            <a:r>
              <a:rPr lang="en-US" dirty="0" err="1"/>
              <a:t>launch_dict</a:t>
            </a:r>
            <a:endParaRPr lang="en-US" dirty="0"/>
          </a:p>
          <a:p>
            <a:pPr marL="0" indent="0">
              <a:buNone/>
            </a:pPr>
            <a:endParaRPr lang="en-US" dirty="0"/>
          </a:p>
          <a:p>
            <a:r>
              <a:rPr lang="en-US" dirty="0"/>
              <a:t>Save the </a:t>
            </a:r>
            <a:r>
              <a:rPr lang="en-US" dirty="0" err="1"/>
              <a:t>dataframe</a:t>
            </a:r>
            <a:r>
              <a:rPr lang="en-US" dirty="0"/>
              <a:t> to a CSV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933346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30817"/>
            <a:ext cx="4640263" cy="4225925"/>
          </a:xfrm>
          <a:prstGeom prst="rect">
            <a:avLst/>
          </a:prstGeom>
        </p:spPr>
        <p:txBody>
          <a:bodyPr vert="horz" lIns="91440" tIns="45720" rIns="91440" bIns="45720" rtlCol="0" anchor="t">
            <a:normAutofit fontScale="92500"/>
          </a:bodyPr>
          <a:lstStyle/>
          <a:p>
            <a:r>
              <a:rPr lang="en-US" dirty="0"/>
              <a:t>Request the Falcon9 Launch HTML page by an HTTP GET method </a:t>
            </a:r>
          </a:p>
          <a:p>
            <a:pPr marL="0" indent="0">
              <a:buNone/>
            </a:pPr>
            <a:endParaRPr lang="en-US" sz="2800" dirty="0"/>
          </a:p>
          <a:p>
            <a:pPr>
              <a:buFont typeface="Arial" panose="020B0604020202020204" pitchFamily="34" charset="0"/>
              <a:buChar char="•"/>
            </a:pPr>
            <a:r>
              <a:rPr lang="en-US" dirty="0"/>
              <a:t>Created a </a:t>
            </a:r>
            <a:r>
              <a:rPr lang="en-US" sz="2800" dirty="0" err="1"/>
              <a:t>BeautifulSoup</a:t>
            </a:r>
            <a:r>
              <a:rPr lang="en-US" sz="2800" dirty="0"/>
              <a:t> object from the HTML response</a:t>
            </a:r>
          </a:p>
          <a:p>
            <a:pPr marL="0" indent="0">
              <a:buNone/>
            </a:pPr>
            <a:endParaRPr lang="en-US" sz="2800" dirty="0"/>
          </a:p>
          <a:p>
            <a:pPr>
              <a:buFont typeface="Arial" panose="020B0604020202020204" pitchFamily="34" charset="0"/>
              <a:buChar char="•"/>
            </a:pPr>
            <a:r>
              <a:rPr lang="en-US" sz="2800" dirty="0"/>
              <a:t>Extracted all column/variable names from the HTML table header</a:t>
            </a:r>
          </a:p>
          <a:p>
            <a:pPr marL="0" indent="0">
              <a:buNone/>
            </a:pPr>
            <a:endParaRPr lang="en-US" sz="28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cxnSp>
        <p:nvCxnSpPr>
          <p:cNvPr id="15" name="Straight Arrow Connector 14">
            <a:extLst>
              <a:ext uri="{FF2B5EF4-FFF2-40B4-BE49-F238E27FC236}">
                <a16:creationId xmlns:a16="http://schemas.microsoft.com/office/drawing/2014/main" id="{A028A1F8-6F58-469C-6494-8268B120A000}"/>
              </a:ext>
            </a:extLst>
          </p:cNvPr>
          <p:cNvCxnSpPr>
            <a:cxnSpLocks/>
          </p:cNvCxnSpPr>
          <p:nvPr/>
        </p:nvCxnSpPr>
        <p:spPr>
          <a:xfrm>
            <a:off x="8011126" y="2439874"/>
            <a:ext cx="0" cy="5072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B47B94-D88A-8497-0447-0DCAAC7D6445}"/>
              </a:ext>
            </a:extLst>
          </p:cNvPr>
          <p:cNvCxnSpPr>
            <a:cxnSpLocks/>
          </p:cNvCxnSpPr>
          <p:nvPr/>
        </p:nvCxnSpPr>
        <p:spPr>
          <a:xfrm>
            <a:off x="8011126" y="3743779"/>
            <a:ext cx="0" cy="5072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A813C23-308A-7878-3C48-703E9E5585F4}"/>
              </a:ext>
            </a:extLst>
          </p:cNvPr>
          <p:cNvSpPr txBox="1"/>
          <p:nvPr/>
        </p:nvSpPr>
        <p:spPr>
          <a:xfrm>
            <a:off x="7274257" y="1780554"/>
            <a:ext cx="1440513" cy="461665"/>
          </a:xfrm>
          <a:prstGeom prst="rect">
            <a:avLst/>
          </a:prstGeom>
          <a:noFill/>
        </p:spPr>
        <p:txBody>
          <a:bodyPr wrap="square" rtlCol="0">
            <a:spAutoFit/>
          </a:bodyPr>
          <a:lstStyle/>
          <a:p>
            <a:r>
              <a:rPr lang="en-US" sz="2400" b="1" dirty="0"/>
              <a:t>HTTP GET</a:t>
            </a:r>
          </a:p>
        </p:txBody>
      </p:sp>
      <p:sp>
        <p:nvSpPr>
          <p:cNvPr id="8" name="TextBox 7">
            <a:extLst>
              <a:ext uri="{FF2B5EF4-FFF2-40B4-BE49-F238E27FC236}">
                <a16:creationId xmlns:a16="http://schemas.microsoft.com/office/drawing/2014/main" id="{492C6793-8B9C-B4C4-94B2-9AAC107BA307}"/>
              </a:ext>
            </a:extLst>
          </p:cNvPr>
          <p:cNvSpPr txBox="1"/>
          <p:nvPr/>
        </p:nvSpPr>
        <p:spPr>
          <a:xfrm>
            <a:off x="6660111" y="3167858"/>
            <a:ext cx="3070741" cy="461665"/>
          </a:xfrm>
          <a:prstGeom prst="rect">
            <a:avLst/>
          </a:prstGeom>
          <a:noFill/>
        </p:spPr>
        <p:txBody>
          <a:bodyPr wrap="square">
            <a:spAutoFit/>
          </a:bodyPr>
          <a:lstStyle/>
          <a:p>
            <a:r>
              <a:rPr lang="en-US" sz="2400" b="1" dirty="0" err="1"/>
              <a:t>BeautifulSoup</a:t>
            </a:r>
            <a:r>
              <a:rPr lang="en-US" sz="2400" b="1" dirty="0"/>
              <a:t> object </a:t>
            </a:r>
          </a:p>
        </p:txBody>
      </p:sp>
      <p:sp>
        <p:nvSpPr>
          <p:cNvPr id="10" name="TextBox 9">
            <a:extLst>
              <a:ext uri="{FF2B5EF4-FFF2-40B4-BE49-F238E27FC236}">
                <a16:creationId xmlns:a16="http://schemas.microsoft.com/office/drawing/2014/main" id="{FCE6F485-9C9B-0197-1C3E-3911B6CC8203}"/>
              </a:ext>
            </a:extLst>
          </p:cNvPr>
          <p:cNvSpPr txBox="1"/>
          <p:nvPr/>
        </p:nvSpPr>
        <p:spPr>
          <a:xfrm>
            <a:off x="6473963" y="4555162"/>
            <a:ext cx="4539779" cy="461665"/>
          </a:xfrm>
          <a:prstGeom prst="rect">
            <a:avLst/>
          </a:prstGeom>
          <a:noFill/>
        </p:spPr>
        <p:txBody>
          <a:bodyPr wrap="square">
            <a:spAutoFit/>
          </a:bodyPr>
          <a:lstStyle/>
          <a:p>
            <a:r>
              <a:rPr lang="en-US" sz="1800" b="1" dirty="0"/>
              <a:t>names from the HTML </a:t>
            </a:r>
            <a:r>
              <a:rPr lang="en-US" sz="2400" b="1" dirty="0"/>
              <a:t>table</a:t>
            </a:r>
            <a:r>
              <a:rPr lang="en-US" sz="1800" b="1" dirty="0"/>
              <a:t> header</a:t>
            </a:r>
            <a:endParaRPr lang="en-US" b="1" dirty="0"/>
          </a:p>
        </p:txBody>
      </p:sp>
    </p:spTree>
    <p:extLst>
      <p:ext uri="{BB962C8B-B14F-4D97-AF65-F5344CB8AC3E}">
        <p14:creationId xmlns:p14="http://schemas.microsoft.com/office/powerpoint/2010/main" val="28031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30817"/>
            <a:ext cx="4640263" cy="4225925"/>
          </a:xfrm>
          <a:prstGeom prst="rect">
            <a:avLst/>
          </a:prstGeom>
        </p:spPr>
        <p:txBody>
          <a:bodyPr vert="horz" lIns="91440" tIns="45720" rIns="91440" bIns="45720" rtlCol="0" anchor="t">
            <a:normAutofit/>
          </a:bodyPr>
          <a:lstStyle/>
          <a:p>
            <a:pPr>
              <a:buFont typeface="Arial" panose="020B0604020202020204" pitchFamily="34" charset="0"/>
              <a:buChar char="•"/>
            </a:pPr>
            <a:r>
              <a:rPr lang="en-US" dirty="0"/>
              <a:t>Collected all relevant column names from the HTML table header </a:t>
            </a:r>
          </a:p>
          <a:p>
            <a:pPr marL="0" indent="0">
              <a:buNone/>
            </a:pPr>
            <a:endParaRPr lang="en-US" dirty="0"/>
          </a:p>
          <a:p>
            <a:pPr>
              <a:buFont typeface="Arial" panose="020B0604020202020204" pitchFamily="34" charset="0"/>
              <a:buChar char="•"/>
            </a:pPr>
            <a:r>
              <a:rPr lang="en-US" dirty="0"/>
              <a:t>Fill up the column names with launch records extracted from table rows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cxnSp>
        <p:nvCxnSpPr>
          <p:cNvPr id="15" name="Straight Arrow Connector 14">
            <a:extLst>
              <a:ext uri="{FF2B5EF4-FFF2-40B4-BE49-F238E27FC236}">
                <a16:creationId xmlns:a16="http://schemas.microsoft.com/office/drawing/2014/main" id="{A028A1F8-6F58-469C-6494-8268B120A000}"/>
              </a:ext>
            </a:extLst>
          </p:cNvPr>
          <p:cNvCxnSpPr>
            <a:cxnSpLocks/>
          </p:cNvCxnSpPr>
          <p:nvPr/>
        </p:nvCxnSpPr>
        <p:spPr>
          <a:xfrm>
            <a:off x="7982465" y="2291593"/>
            <a:ext cx="0" cy="5072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B47B94-D88A-8497-0447-0DCAAC7D6445}"/>
              </a:ext>
            </a:extLst>
          </p:cNvPr>
          <p:cNvCxnSpPr>
            <a:cxnSpLocks/>
          </p:cNvCxnSpPr>
          <p:nvPr/>
        </p:nvCxnSpPr>
        <p:spPr>
          <a:xfrm>
            <a:off x="7982465" y="3429000"/>
            <a:ext cx="0" cy="5072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212DD6-BDC5-A057-5581-837EBF2003FD}"/>
              </a:ext>
            </a:extLst>
          </p:cNvPr>
          <p:cNvSpPr txBox="1"/>
          <p:nvPr/>
        </p:nvSpPr>
        <p:spPr>
          <a:xfrm>
            <a:off x="6180897" y="1577426"/>
            <a:ext cx="4423409" cy="369332"/>
          </a:xfrm>
          <a:prstGeom prst="rect">
            <a:avLst/>
          </a:prstGeom>
          <a:noFill/>
        </p:spPr>
        <p:txBody>
          <a:bodyPr wrap="square">
            <a:spAutoFit/>
          </a:bodyPr>
          <a:lstStyle/>
          <a:p>
            <a:r>
              <a:rPr lang="en-US" b="1" dirty="0"/>
              <a:t>column names from the HTML table header </a:t>
            </a:r>
          </a:p>
        </p:txBody>
      </p:sp>
      <p:sp>
        <p:nvSpPr>
          <p:cNvPr id="10" name="TextBox 9">
            <a:extLst>
              <a:ext uri="{FF2B5EF4-FFF2-40B4-BE49-F238E27FC236}">
                <a16:creationId xmlns:a16="http://schemas.microsoft.com/office/drawing/2014/main" id="{4E660F7D-A926-CD7B-2943-EEA54CE6788F}"/>
              </a:ext>
            </a:extLst>
          </p:cNvPr>
          <p:cNvSpPr txBox="1"/>
          <p:nvPr/>
        </p:nvSpPr>
        <p:spPr>
          <a:xfrm>
            <a:off x="6180897" y="2942440"/>
            <a:ext cx="4640253" cy="369332"/>
          </a:xfrm>
          <a:prstGeom prst="rect">
            <a:avLst/>
          </a:prstGeom>
          <a:noFill/>
        </p:spPr>
        <p:txBody>
          <a:bodyPr wrap="square">
            <a:spAutoFit/>
          </a:bodyPr>
          <a:lstStyle/>
          <a:p>
            <a:r>
              <a:rPr lang="en-US" b="1" dirty="0"/>
              <a:t>Fill up the column names with launch records </a:t>
            </a:r>
          </a:p>
        </p:txBody>
      </p:sp>
    </p:spTree>
    <p:extLst>
      <p:ext uri="{BB962C8B-B14F-4D97-AF65-F5344CB8AC3E}">
        <p14:creationId xmlns:p14="http://schemas.microsoft.com/office/powerpoint/2010/main" val="2436195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30817"/>
            <a:ext cx="4640263" cy="4225925"/>
          </a:xfrm>
          <a:prstGeom prst="rect">
            <a:avLst/>
          </a:prstGeom>
        </p:spPr>
        <p:txBody>
          <a:bodyPr vert="horz" lIns="91440" tIns="45720" rIns="91440" bIns="45720" rtlCol="0" anchor="t">
            <a:normAutofit/>
          </a:bodyPr>
          <a:lstStyle/>
          <a:p>
            <a:r>
              <a:rPr lang="en-US" dirty="0"/>
              <a:t>Created a data frame by parsing the launch HTML tables by</a:t>
            </a:r>
          </a:p>
          <a:p>
            <a:r>
              <a:rPr lang="en-US" dirty="0"/>
              <a:t>Creating an empty dictionary with keys from the extracted column names</a:t>
            </a:r>
          </a:p>
          <a:p>
            <a:r>
              <a:rPr lang="en-US" dirty="0"/>
              <a:t>And filling up the dictionary with launch records extracted from table rows.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cxnSp>
        <p:nvCxnSpPr>
          <p:cNvPr id="17" name="Straight Arrow Connector 16">
            <a:extLst>
              <a:ext uri="{FF2B5EF4-FFF2-40B4-BE49-F238E27FC236}">
                <a16:creationId xmlns:a16="http://schemas.microsoft.com/office/drawing/2014/main" id="{A8B47B94-D88A-8497-0447-0DCAAC7D6445}"/>
              </a:ext>
            </a:extLst>
          </p:cNvPr>
          <p:cNvCxnSpPr>
            <a:cxnSpLocks/>
          </p:cNvCxnSpPr>
          <p:nvPr/>
        </p:nvCxnSpPr>
        <p:spPr>
          <a:xfrm>
            <a:off x="8194424" y="2180414"/>
            <a:ext cx="0" cy="5072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1F3A070-AFD7-7B36-9B64-05E273B39D3E}"/>
              </a:ext>
            </a:extLst>
          </p:cNvPr>
          <p:cNvCxnSpPr>
            <a:cxnSpLocks/>
          </p:cNvCxnSpPr>
          <p:nvPr/>
        </p:nvCxnSpPr>
        <p:spPr>
          <a:xfrm>
            <a:off x="8221146" y="4188941"/>
            <a:ext cx="0" cy="5072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16E1010-149B-4DC2-E6A3-6A23B1FD84EF}"/>
              </a:ext>
            </a:extLst>
          </p:cNvPr>
          <p:cNvSpPr txBox="1"/>
          <p:nvPr/>
        </p:nvSpPr>
        <p:spPr>
          <a:xfrm>
            <a:off x="6577882" y="1584407"/>
            <a:ext cx="3303096" cy="369332"/>
          </a:xfrm>
          <a:prstGeom prst="rect">
            <a:avLst/>
          </a:prstGeom>
          <a:noFill/>
        </p:spPr>
        <p:txBody>
          <a:bodyPr wrap="square">
            <a:spAutoFit/>
          </a:bodyPr>
          <a:lstStyle/>
          <a:p>
            <a:r>
              <a:rPr lang="en-US" b="1" dirty="0"/>
              <a:t>parsing the launch HTML tables</a:t>
            </a:r>
          </a:p>
        </p:txBody>
      </p:sp>
      <p:sp>
        <p:nvSpPr>
          <p:cNvPr id="10" name="TextBox 9">
            <a:extLst>
              <a:ext uri="{FF2B5EF4-FFF2-40B4-BE49-F238E27FC236}">
                <a16:creationId xmlns:a16="http://schemas.microsoft.com/office/drawing/2014/main" id="{19B2A4F8-BDBA-4885-ECD1-F5C1AF5A6A56}"/>
              </a:ext>
            </a:extLst>
          </p:cNvPr>
          <p:cNvSpPr txBox="1"/>
          <p:nvPr/>
        </p:nvSpPr>
        <p:spPr>
          <a:xfrm>
            <a:off x="6905431" y="3187304"/>
            <a:ext cx="2975547" cy="369332"/>
          </a:xfrm>
          <a:prstGeom prst="rect">
            <a:avLst/>
          </a:prstGeom>
          <a:noFill/>
        </p:spPr>
        <p:txBody>
          <a:bodyPr wrap="square">
            <a:spAutoFit/>
          </a:bodyPr>
          <a:lstStyle/>
          <a:p>
            <a:r>
              <a:rPr lang="en-US" b="1" dirty="0"/>
              <a:t>Creating an empty dictionary  </a:t>
            </a:r>
          </a:p>
        </p:txBody>
      </p:sp>
      <p:sp>
        <p:nvSpPr>
          <p:cNvPr id="12" name="TextBox 11">
            <a:extLst>
              <a:ext uri="{FF2B5EF4-FFF2-40B4-BE49-F238E27FC236}">
                <a16:creationId xmlns:a16="http://schemas.microsoft.com/office/drawing/2014/main" id="{2A1577E1-A8E3-C234-7E55-ED678CC69777}"/>
              </a:ext>
            </a:extLst>
          </p:cNvPr>
          <p:cNvSpPr txBox="1"/>
          <p:nvPr/>
        </p:nvSpPr>
        <p:spPr>
          <a:xfrm>
            <a:off x="6938767" y="4959127"/>
            <a:ext cx="2478185" cy="369332"/>
          </a:xfrm>
          <a:prstGeom prst="rect">
            <a:avLst/>
          </a:prstGeom>
          <a:noFill/>
        </p:spPr>
        <p:txBody>
          <a:bodyPr wrap="square">
            <a:spAutoFit/>
          </a:bodyPr>
          <a:lstStyle/>
          <a:p>
            <a:r>
              <a:rPr lang="en-US" b="1" dirty="0"/>
              <a:t>filling up the dictionary </a:t>
            </a:r>
          </a:p>
        </p:txBody>
      </p:sp>
    </p:spTree>
    <p:extLst>
      <p:ext uri="{BB962C8B-B14F-4D97-AF65-F5344CB8AC3E}">
        <p14:creationId xmlns:p14="http://schemas.microsoft.com/office/powerpoint/2010/main" val="2568444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30818"/>
            <a:ext cx="4640263" cy="2731118"/>
          </a:xfrm>
          <a:prstGeom prst="rect">
            <a:avLst/>
          </a:prstGeom>
        </p:spPr>
        <p:txBody>
          <a:bodyPr vert="horz" lIns="91440" tIns="45720" rIns="91440" bIns="45720" rtlCol="0" anchor="t">
            <a:normAutofit/>
          </a:bodyPr>
          <a:lstStyle/>
          <a:p>
            <a:r>
              <a:rPr lang="en-US" dirty="0"/>
              <a:t>create a </a:t>
            </a:r>
            <a:r>
              <a:rPr lang="en-US" dirty="0" err="1"/>
              <a:t>dataframe</a:t>
            </a:r>
            <a:r>
              <a:rPr lang="en-US" dirty="0"/>
              <a:t> </a:t>
            </a:r>
          </a:p>
          <a:p>
            <a:endParaRPr lang="en-US" dirty="0"/>
          </a:p>
          <a:p>
            <a:endParaRPr lang="en-US" dirty="0"/>
          </a:p>
          <a:p>
            <a:r>
              <a:rPr lang="en-US" dirty="0"/>
              <a:t>export it to a </a:t>
            </a:r>
            <a:r>
              <a:rPr lang="en-US" b="1" dirty="0"/>
              <a:t>CSV</a:t>
            </a:r>
            <a:r>
              <a:rPr lang="en-US"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AC5956F9-7B69-9AF5-4E77-83074F94C7AE}"/>
              </a:ext>
            </a:extLst>
          </p:cNvPr>
          <p:cNvSpPr txBox="1"/>
          <p:nvPr/>
        </p:nvSpPr>
        <p:spPr>
          <a:xfrm>
            <a:off x="547590" y="4535723"/>
            <a:ext cx="10738021" cy="369332"/>
          </a:xfrm>
          <a:prstGeom prst="rect">
            <a:avLst/>
          </a:prstGeom>
          <a:noFill/>
        </p:spPr>
        <p:txBody>
          <a:bodyPr wrap="square" rtlCol="0">
            <a:spAutoFit/>
          </a:bodyPr>
          <a:lstStyle/>
          <a:p>
            <a:pPr algn="ctr"/>
            <a:r>
              <a:rPr lang="en-US" dirty="0">
                <a:hlinkClick r:id="rId3"/>
              </a:rPr>
              <a:t>You can find the Jupyter notebook regarding the data collection process at this location.</a:t>
            </a:r>
            <a:endParaRPr lang="en-US" dirty="0"/>
          </a:p>
        </p:txBody>
      </p:sp>
      <p:sp>
        <p:nvSpPr>
          <p:cNvPr id="8" name="TextBox 7">
            <a:extLst>
              <a:ext uri="{FF2B5EF4-FFF2-40B4-BE49-F238E27FC236}">
                <a16:creationId xmlns:a16="http://schemas.microsoft.com/office/drawing/2014/main" id="{6DC664D0-710C-1F01-6EB4-45C22AFAFE55}"/>
              </a:ext>
            </a:extLst>
          </p:cNvPr>
          <p:cNvSpPr txBox="1"/>
          <p:nvPr/>
        </p:nvSpPr>
        <p:spPr>
          <a:xfrm>
            <a:off x="7599554" y="1697454"/>
            <a:ext cx="1940231" cy="369332"/>
          </a:xfrm>
          <a:prstGeom prst="rect">
            <a:avLst/>
          </a:prstGeom>
          <a:noFill/>
        </p:spPr>
        <p:txBody>
          <a:bodyPr wrap="square">
            <a:spAutoFit/>
          </a:bodyPr>
          <a:lstStyle/>
          <a:p>
            <a:r>
              <a:rPr lang="en-US" b="1" dirty="0" err="1"/>
              <a:t>dataframe</a:t>
            </a:r>
            <a:r>
              <a:rPr lang="en-US" b="1" dirty="0"/>
              <a:t> </a:t>
            </a:r>
          </a:p>
        </p:txBody>
      </p:sp>
      <p:cxnSp>
        <p:nvCxnSpPr>
          <p:cNvPr id="9" name="Straight Arrow Connector 8">
            <a:extLst>
              <a:ext uri="{FF2B5EF4-FFF2-40B4-BE49-F238E27FC236}">
                <a16:creationId xmlns:a16="http://schemas.microsoft.com/office/drawing/2014/main" id="{6AE3D5E7-C8D2-ECEF-B097-8C20FAF850C3}"/>
              </a:ext>
            </a:extLst>
          </p:cNvPr>
          <p:cNvCxnSpPr>
            <a:cxnSpLocks/>
          </p:cNvCxnSpPr>
          <p:nvPr/>
        </p:nvCxnSpPr>
        <p:spPr>
          <a:xfrm>
            <a:off x="8152907" y="2278255"/>
            <a:ext cx="0" cy="5072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E16E1E-F65C-0DC0-BDA6-4D13A0E7F5E0}"/>
              </a:ext>
            </a:extLst>
          </p:cNvPr>
          <p:cNvSpPr txBox="1"/>
          <p:nvPr/>
        </p:nvSpPr>
        <p:spPr>
          <a:xfrm>
            <a:off x="7937842" y="3244334"/>
            <a:ext cx="875238" cy="369332"/>
          </a:xfrm>
          <a:prstGeom prst="rect">
            <a:avLst/>
          </a:prstGeom>
          <a:noFill/>
        </p:spPr>
        <p:txBody>
          <a:bodyPr wrap="square">
            <a:spAutoFit/>
          </a:bodyPr>
          <a:lstStyle/>
          <a:p>
            <a:r>
              <a:rPr lang="en-US" b="1" dirty="0"/>
              <a:t>CSV</a:t>
            </a:r>
            <a:r>
              <a:rPr lang="en-US" dirty="0"/>
              <a:t> </a:t>
            </a:r>
          </a:p>
        </p:txBody>
      </p:sp>
    </p:spTree>
    <p:extLst>
      <p:ext uri="{BB962C8B-B14F-4D97-AF65-F5344CB8AC3E}">
        <p14:creationId xmlns:p14="http://schemas.microsoft.com/office/powerpoint/2010/main" val="102381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6582" y="1357952"/>
            <a:ext cx="5985631" cy="5362832"/>
          </a:xfrm>
          <a:prstGeom prst="rect">
            <a:avLst/>
          </a:prstGeom>
        </p:spPr>
        <p:txBody>
          <a:bodyPr/>
          <a:lstStyle/>
          <a:p>
            <a:r>
              <a:rPr lang="en-US" sz="2200" dirty="0">
                <a:solidFill>
                  <a:schemeClr val="accent3">
                    <a:lumMod val="25000"/>
                  </a:schemeClr>
                </a:solidFill>
                <a:latin typeface="Abadi" panose="020B0604020104020204" pitchFamily="34" charset="0"/>
              </a:rPr>
              <a:t>Data were processed by:</a:t>
            </a:r>
          </a:p>
          <a:p>
            <a:pPr>
              <a:buFont typeface="Arial" panose="020B0604020202020204" pitchFamily="34" charset="0"/>
              <a:buChar char="•"/>
            </a:pPr>
            <a:r>
              <a:rPr lang="en-US" sz="2200" dirty="0">
                <a:solidFill>
                  <a:schemeClr val="accent3">
                    <a:lumMod val="25000"/>
                  </a:schemeClr>
                </a:solidFill>
                <a:latin typeface="Abadi" panose="020B0604020104020204" pitchFamily="34" charset="0"/>
              </a:rPr>
              <a:t>Identifying and calculating the percentage of missing values in each attribute</a:t>
            </a:r>
          </a:p>
          <a:p>
            <a:pPr>
              <a:buFont typeface="Arial" panose="020B0604020202020204" pitchFamily="34" charset="0"/>
              <a:buChar char="•"/>
            </a:pPr>
            <a:r>
              <a:rPr lang="en-US" sz="2200" dirty="0">
                <a:solidFill>
                  <a:schemeClr val="accent3">
                    <a:lumMod val="25000"/>
                  </a:schemeClr>
                </a:solidFill>
                <a:latin typeface="Abadi" panose="020B0604020104020204" pitchFamily="34" charset="0"/>
              </a:rPr>
              <a:t>Identifying which columns are numerical and categorical</a:t>
            </a:r>
          </a:p>
          <a:p>
            <a:pPr>
              <a:buFont typeface="Arial" panose="020B0604020202020204" pitchFamily="34" charset="0"/>
              <a:buChar char="•"/>
            </a:pPr>
            <a:r>
              <a:rPr lang="en-US" sz="2200" dirty="0">
                <a:solidFill>
                  <a:schemeClr val="accent3">
                    <a:lumMod val="25000"/>
                  </a:schemeClr>
                </a:solidFill>
                <a:latin typeface="Abadi" panose="020B0604020104020204" pitchFamily="34" charset="0"/>
              </a:rPr>
              <a:t>Determining the number of launches on each Space X launch facility</a:t>
            </a:r>
          </a:p>
          <a:p>
            <a:pPr>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Calculating the number and occurrence of each orbit</a:t>
            </a:r>
          </a:p>
          <a:p>
            <a:pPr>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Calculating the number and occurrence of mission outcome per orbit type</a:t>
            </a:r>
          </a:p>
          <a:p>
            <a:pPr>
              <a:buFont typeface="Arial" panose="020B0604020202020204" pitchFamily="34" charset="0"/>
              <a:buChar char="•"/>
            </a:pPr>
            <a:r>
              <a:rPr lang="en-US" sz="2200" dirty="0">
                <a:solidFill>
                  <a:schemeClr val="accent3">
                    <a:lumMod val="25000"/>
                  </a:schemeClr>
                </a:solidFill>
                <a:latin typeface="Abadi" panose="020B0604020104020204" pitchFamily="34" charset="0"/>
              </a:rPr>
              <a:t>Creating a landing outcome label from Outcome column</a:t>
            </a:r>
          </a:p>
          <a:p>
            <a:pPr>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ontent Placeholder 4">
            <a:extLst>
              <a:ext uri="{FF2B5EF4-FFF2-40B4-BE49-F238E27FC236}">
                <a16:creationId xmlns:a16="http://schemas.microsoft.com/office/drawing/2014/main" id="{9BEB1A0B-5912-0B02-56B0-32A0F35E86B2}"/>
              </a:ext>
            </a:extLst>
          </p:cNvPr>
          <p:cNvSpPr txBox="1">
            <a:spLocks/>
          </p:cNvSpPr>
          <p:nvPr/>
        </p:nvSpPr>
        <p:spPr>
          <a:xfrm>
            <a:off x="6392213" y="1357952"/>
            <a:ext cx="5985631" cy="5362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Input Data </a:t>
            </a:r>
          </a:p>
          <a:p>
            <a:r>
              <a:rPr lang="en-US" sz="1600" dirty="0"/>
              <a:t>Identify Missing Values </a:t>
            </a:r>
          </a:p>
          <a:p>
            <a:pPr marL="0" indent="0">
              <a:buNone/>
            </a:pPr>
            <a:r>
              <a:rPr lang="en-US" sz="1600" dirty="0"/>
              <a:t>	</a:t>
            </a:r>
          </a:p>
          <a:p>
            <a:r>
              <a:rPr lang="en-US" sz="1600" dirty="0"/>
              <a:t>Identify Data Types </a:t>
            </a:r>
          </a:p>
          <a:p>
            <a:pPr marL="0" indent="0">
              <a:buNone/>
            </a:pPr>
            <a:endParaRPr lang="en-US" sz="1600" dirty="0"/>
          </a:p>
          <a:p>
            <a:r>
              <a:rPr lang="en-US" sz="1600" dirty="0"/>
              <a:t>Analyze Launch Facilities </a:t>
            </a:r>
          </a:p>
          <a:p>
            <a:pPr marL="0" indent="0">
              <a:buNone/>
            </a:pPr>
            <a:endParaRPr lang="en-US" sz="1600" dirty="0"/>
          </a:p>
          <a:p>
            <a:r>
              <a:rPr lang="en-US" sz="1600" dirty="0"/>
              <a:t>Analyze Orbits </a:t>
            </a:r>
          </a:p>
          <a:p>
            <a:pPr marL="0" indent="0">
              <a:buNone/>
            </a:pPr>
            <a:endParaRPr lang="en-US" sz="1600" dirty="0"/>
          </a:p>
          <a:p>
            <a:r>
              <a:rPr lang="en-US" sz="1600" dirty="0"/>
              <a:t>Analyze Mission Outcomes by Orbit Type </a:t>
            </a:r>
          </a:p>
          <a:p>
            <a:pPr marL="0" indent="0">
              <a:buNone/>
            </a:pPr>
            <a:endParaRPr lang="en-US" sz="1600" dirty="0"/>
          </a:p>
          <a:p>
            <a:r>
              <a:rPr lang="en-US" sz="1600" dirty="0"/>
              <a:t>Create a Landing Outcome Label </a:t>
            </a:r>
          </a:p>
          <a:p>
            <a:pPr marL="0" indent="0">
              <a:buNone/>
            </a:pPr>
            <a:endParaRPr lang="en-US" sz="1600" dirty="0"/>
          </a:p>
          <a:p>
            <a:r>
              <a:rPr lang="en-US" sz="1600" dirty="0"/>
              <a:t>Output Clean Data</a:t>
            </a:r>
            <a:endParaRPr lang="en-US" sz="22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cxnSp>
        <p:nvCxnSpPr>
          <p:cNvPr id="10" name="Straight Arrow Connector 9">
            <a:extLst>
              <a:ext uri="{FF2B5EF4-FFF2-40B4-BE49-F238E27FC236}">
                <a16:creationId xmlns:a16="http://schemas.microsoft.com/office/drawing/2014/main" id="{30CF05D7-C616-3261-C692-9586271B10AB}"/>
              </a:ext>
            </a:extLst>
          </p:cNvPr>
          <p:cNvCxnSpPr>
            <a:cxnSpLocks/>
          </p:cNvCxnSpPr>
          <p:nvPr/>
        </p:nvCxnSpPr>
        <p:spPr>
          <a:xfrm flipH="1">
            <a:off x="7162113" y="1623162"/>
            <a:ext cx="35450" cy="219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B54363-6E2C-B48E-2C6D-19A99E5BE880}"/>
              </a:ext>
            </a:extLst>
          </p:cNvPr>
          <p:cNvCxnSpPr>
            <a:cxnSpLocks/>
          </p:cNvCxnSpPr>
          <p:nvPr/>
        </p:nvCxnSpPr>
        <p:spPr>
          <a:xfrm>
            <a:off x="7204043" y="2075813"/>
            <a:ext cx="0" cy="3148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7ADB3-C4A1-F4B9-5EAA-E06BD5AE3E81}"/>
              </a:ext>
            </a:extLst>
          </p:cNvPr>
          <p:cNvCxnSpPr>
            <a:cxnSpLocks/>
          </p:cNvCxnSpPr>
          <p:nvPr/>
        </p:nvCxnSpPr>
        <p:spPr>
          <a:xfrm>
            <a:off x="7204043" y="2678588"/>
            <a:ext cx="0" cy="3148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54A2E9-BBF4-45DE-FF02-6BC8BDE2B562}"/>
              </a:ext>
            </a:extLst>
          </p:cNvPr>
          <p:cNvCxnSpPr>
            <a:cxnSpLocks/>
          </p:cNvCxnSpPr>
          <p:nvPr/>
        </p:nvCxnSpPr>
        <p:spPr>
          <a:xfrm>
            <a:off x="7204043" y="3429000"/>
            <a:ext cx="0" cy="3148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87F67C-D41F-36C9-9C9F-E111A85F8D50}"/>
              </a:ext>
            </a:extLst>
          </p:cNvPr>
          <p:cNvCxnSpPr>
            <a:cxnSpLocks/>
          </p:cNvCxnSpPr>
          <p:nvPr/>
        </p:nvCxnSpPr>
        <p:spPr>
          <a:xfrm>
            <a:off x="7204043" y="4138899"/>
            <a:ext cx="0" cy="3148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5C395FB-4B8D-3B1B-73E1-08D1C2D8E124}"/>
              </a:ext>
            </a:extLst>
          </p:cNvPr>
          <p:cNvCxnSpPr>
            <a:cxnSpLocks/>
          </p:cNvCxnSpPr>
          <p:nvPr/>
        </p:nvCxnSpPr>
        <p:spPr>
          <a:xfrm>
            <a:off x="7162113" y="4807639"/>
            <a:ext cx="0" cy="3148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65C90E-7AEC-ECEE-4A6E-159209C15BCD}"/>
              </a:ext>
            </a:extLst>
          </p:cNvPr>
          <p:cNvCxnSpPr>
            <a:cxnSpLocks/>
          </p:cNvCxnSpPr>
          <p:nvPr/>
        </p:nvCxnSpPr>
        <p:spPr>
          <a:xfrm>
            <a:off x="7204043" y="5478741"/>
            <a:ext cx="0" cy="3148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8799"/>
            <a:ext cx="10425211" cy="4348163"/>
          </a:xfrm>
          <a:prstGeom prst="rect">
            <a:avLst/>
          </a:prstGeom>
        </p:spPr>
        <p:txBody>
          <a:bodyPr/>
          <a:lstStyle/>
          <a:p>
            <a:r>
              <a:rPr lang="en-US" dirty="0"/>
              <a:t>the success rate: 0.67</a:t>
            </a:r>
          </a:p>
          <a:p>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EF17D97F-8B0D-3C65-8E13-B1095A84C050}"/>
              </a:ext>
            </a:extLst>
          </p:cNvPr>
          <p:cNvSpPr txBox="1"/>
          <p:nvPr/>
        </p:nvSpPr>
        <p:spPr>
          <a:xfrm>
            <a:off x="547590" y="4535723"/>
            <a:ext cx="10738021" cy="954107"/>
          </a:xfrm>
          <a:prstGeom prst="rect">
            <a:avLst/>
          </a:prstGeom>
          <a:noFill/>
        </p:spPr>
        <p:txBody>
          <a:bodyPr wrap="square" rtlCol="0">
            <a:spAutoFit/>
          </a:bodyPr>
          <a:lstStyle/>
          <a:p>
            <a:pPr algn="ctr"/>
            <a:r>
              <a:rPr lang="en-US" sz="2800" dirty="0">
                <a:hlinkClick r:id="rId3"/>
              </a:rPr>
              <a:t>You can find the Jupyter notebook regarding the data wrangling process at this location</a:t>
            </a:r>
            <a:r>
              <a:rPr lang="en-US" dirty="0">
                <a:hlinkClick r:id="rId3"/>
              </a:rPr>
              <a:t>.</a:t>
            </a:r>
            <a:endParaRPr lang="en-US" dirty="0"/>
          </a:p>
        </p:txBody>
      </p:sp>
    </p:spTree>
    <p:extLst>
      <p:ext uri="{BB962C8B-B14F-4D97-AF65-F5344CB8AC3E}">
        <p14:creationId xmlns:p14="http://schemas.microsoft.com/office/powerpoint/2010/main" val="3011292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A 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to see how they affect launch outcome</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2. A scatter plot of Flight Number and Launch Site to see how they affect launch outcome</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3. A scatter plot of Payload vs. Launch Site to see how they affect launch outcome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4.   A bar graph of  to see the relationship between success rate and each of orbit type</a:t>
            </a:r>
          </a:p>
          <a:p>
            <a:pPr marL="342900" indent="-342900">
              <a:lnSpc>
                <a:spcPct val="100000"/>
              </a:lnSpc>
              <a:spcBef>
                <a:spcPts val="1400"/>
              </a:spcBef>
              <a:buAutoNum type="arabicPeriod" startAt="2"/>
            </a:pPr>
            <a:endParaRPr lang="en-US" sz="1800" dirty="0"/>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6662"/>
            <a:ext cx="9745589" cy="4720301"/>
          </a:xfrm>
          <a:prstGeom prst="rect">
            <a:avLst/>
          </a:prstGeom>
        </p:spPr>
        <p:txBody>
          <a:bodyPr lIns="91440" tIns="45720" rIns="91440" bIns="45720" anchor="t"/>
          <a:lstStyle/>
          <a:p>
            <a:pPr marL="0" indent="0">
              <a:buNone/>
            </a:pPr>
            <a:endParaRPr lang="en-US" sz="1800" b="1" dirty="0"/>
          </a:p>
          <a:p>
            <a:pPr marL="0" indent="0">
              <a:buNone/>
            </a:pPr>
            <a:r>
              <a:rPr lang="en-US" sz="1800" dirty="0"/>
              <a:t>5. </a:t>
            </a:r>
            <a:r>
              <a:rPr lang="en-US" sz="2400" dirty="0"/>
              <a:t> A scatter plot of Orbit vs. Flight Number to see how they affect launch outcome.</a:t>
            </a:r>
            <a:endParaRPr lang="en-US" sz="2400" dirty="0">
              <a:solidFill>
                <a:schemeClr val="accent3">
                  <a:lumMod val="25000"/>
                </a:schemeClr>
              </a:solidFill>
              <a:latin typeface="Abadi"/>
            </a:endParaRPr>
          </a:p>
          <a:p>
            <a:pPr marL="0" indent="0">
              <a:lnSpc>
                <a:spcPct val="100000"/>
              </a:lnSpc>
              <a:spcBef>
                <a:spcPts val="1400"/>
              </a:spcBef>
              <a:buNone/>
            </a:pPr>
            <a:endParaRPr lang="en-US" sz="2400" dirty="0">
              <a:solidFill>
                <a:schemeClr val="accent3">
                  <a:lumMod val="25000"/>
                </a:schemeClr>
              </a:solidFill>
              <a:latin typeface="Abadi"/>
            </a:endParaRPr>
          </a:p>
          <a:p>
            <a:pPr marL="342900" indent="-342900">
              <a:lnSpc>
                <a:spcPct val="100000"/>
              </a:lnSpc>
              <a:spcBef>
                <a:spcPts val="1400"/>
              </a:spcBef>
              <a:buAutoNum type="arabicPeriod" startAt="6"/>
            </a:pPr>
            <a:r>
              <a:rPr lang="en-US" sz="2400" dirty="0"/>
              <a:t>A scatter plot of Orbit vs. Pay Load Mass to see how they affect launch outcome.</a:t>
            </a:r>
          </a:p>
          <a:p>
            <a:pPr marL="0" indent="0">
              <a:lnSpc>
                <a:spcPct val="100000"/>
              </a:lnSpc>
              <a:spcBef>
                <a:spcPts val="1400"/>
              </a:spcBef>
              <a:buNone/>
            </a:pPr>
            <a:endParaRPr lang="en-US" sz="2400" dirty="0"/>
          </a:p>
          <a:p>
            <a:pPr marL="342900" indent="-342900">
              <a:lnSpc>
                <a:spcPct val="100000"/>
              </a:lnSpc>
              <a:spcBef>
                <a:spcPts val="1400"/>
              </a:spcBef>
              <a:buAutoNum type="arabicPeriod" startAt="7"/>
            </a:pPr>
            <a:r>
              <a:rPr lang="en-US" sz="2400" dirty="0"/>
              <a:t>A line chart to see the launch success yearly trend</a:t>
            </a:r>
          </a:p>
          <a:p>
            <a:pPr marL="0" indent="0">
              <a:lnSpc>
                <a:spcPct val="100000"/>
              </a:lnSpc>
              <a:spcBef>
                <a:spcPts val="1400"/>
              </a:spcBef>
              <a:buNone/>
            </a:pPr>
            <a:endParaRPr lang="en-US" sz="2400" dirty="0"/>
          </a:p>
          <a:p>
            <a:pPr marL="0" indent="0">
              <a:lnSpc>
                <a:spcPct val="100000"/>
              </a:lnSpc>
              <a:spcBef>
                <a:spcPts val="1400"/>
              </a:spcBef>
              <a:buNone/>
            </a:pPr>
            <a:r>
              <a:rPr lang="en-US" sz="2400" dirty="0">
                <a:hlinkClick r:id="rId3"/>
              </a:rPr>
              <a:t>You can find the Jupyter notebook regarding the data visualization at this location</a:t>
            </a:r>
            <a:endParaRPr lang="en-US" sz="2400" dirty="0"/>
          </a:p>
          <a:p>
            <a:pPr marL="0" indent="0">
              <a:lnSpc>
                <a:spcPct val="100000"/>
              </a:lnSpc>
              <a:spcBef>
                <a:spcPts val="1400"/>
              </a:spcBef>
              <a:buNone/>
            </a:pPr>
            <a:endParaRPr lang="en-US" sz="1800" dirty="0"/>
          </a:p>
          <a:p>
            <a:pPr marL="342900" indent="-342900">
              <a:lnSpc>
                <a:spcPct val="100000"/>
              </a:lnSpc>
              <a:spcBef>
                <a:spcPts val="1400"/>
              </a:spcBef>
              <a:buAutoNum type="arabicPeriod" startAt="6"/>
            </a:pPr>
            <a:endParaRPr lang="en-US" sz="1800" dirty="0"/>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4284575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SQL queries:</a:t>
            </a:r>
          </a:p>
          <a:p>
            <a:pPr>
              <a:lnSpc>
                <a:spcPct val="100000"/>
              </a:lnSpc>
              <a:spcBef>
                <a:spcPts val="1400"/>
              </a:spcBef>
            </a:pPr>
            <a:r>
              <a:rPr lang="en-US" sz="2200" dirty="0">
                <a:solidFill>
                  <a:schemeClr val="accent3">
                    <a:lumMod val="25000"/>
                  </a:schemeClr>
                </a:solidFill>
                <a:latin typeface="Abadi"/>
              </a:rPr>
              <a:t>the names of the unique launch sites in the space mission</a:t>
            </a:r>
          </a:p>
          <a:p>
            <a:pPr>
              <a:lnSpc>
                <a:spcPct val="100000"/>
              </a:lnSpc>
              <a:spcBef>
                <a:spcPts val="1400"/>
              </a:spcBef>
            </a:pPr>
            <a:r>
              <a:rPr lang="en-US" sz="2200" dirty="0">
                <a:solidFill>
                  <a:schemeClr val="accent3">
                    <a:lumMod val="25000"/>
                  </a:schemeClr>
                </a:solidFill>
                <a:latin typeface="Abadi"/>
              </a:rPr>
              <a:t>5 records where launch sites begin with the string 'CCA'</a:t>
            </a:r>
          </a:p>
          <a:p>
            <a:pPr>
              <a:lnSpc>
                <a:spcPct val="100000"/>
              </a:lnSpc>
              <a:spcBef>
                <a:spcPts val="1400"/>
              </a:spcBef>
            </a:pPr>
            <a:r>
              <a:rPr lang="en-US" sz="2200" dirty="0">
                <a:solidFill>
                  <a:schemeClr val="accent3">
                    <a:lumMod val="25000"/>
                  </a:schemeClr>
                </a:solidFill>
                <a:latin typeface="Abadi"/>
              </a:rPr>
              <a:t>the total payload mass carried by boosters launched by NASA (CRS)</a:t>
            </a:r>
          </a:p>
          <a:p>
            <a:pPr>
              <a:lnSpc>
                <a:spcPct val="100000"/>
              </a:lnSpc>
              <a:spcBef>
                <a:spcPts val="1400"/>
              </a:spcBef>
            </a:pPr>
            <a:r>
              <a:rPr lang="en-US" sz="2200" dirty="0">
                <a:solidFill>
                  <a:schemeClr val="accent3">
                    <a:lumMod val="25000"/>
                  </a:schemeClr>
                </a:solidFill>
                <a:latin typeface="Abadi"/>
              </a:rPr>
              <a:t>average payload mass carried by booster version F9 v1.1</a:t>
            </a:r>
          </a:p>
          <a:p>
            <a:pPr>
              <a:lnSpc>
                <a:spcPct val="100000"/>
              </a:lnSpc>
              <a:spcBef>
                <a:spcPts val="1400"/>
              </a:spcBef>
            </a:pPr>
            <a:r>
              <a:rPr lang="en-US" sz="2200" dirty="0">
                <a:solidFill>
                  <a:schemeClr val="accent3">
                    <a:lumMod val="25000"/>
                  </a:schemeClr>
                </a:solidFill>
                <a:latin typeface="Abadi"/>
              </a:rPr>
              <a:t>the date when the first successful landing outcome in ground pad was achieved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names of the boosters which have success in drone ship and have payload mass greater than 4000 but less than 6000</a:t>
            </a:r>
          </a:p>
          <a:p>
            <a:pPr>
              <a:lnSpc>
                <a:spcPct val="100000"/>
              </a:lnSpc>
              <a:spcBef>
                <a:spcPts val="1400"/>
              </a:spcBef>
            </a:pPr>
            <a:r>
              <a:rPr lang="en-US" sz="2200" dirty="0">
                <a:solidFill>
                  <a:schemeClr val="accent3">
                    <a:lumMod val="25000"/>
                  </a:schemeClr>
                </a:solidFill>
                <a:latin typeface="Abadi"/>
              </a:rPr>
              <a:t>the total number of successful and failure mission outcomes</a:t>
            </a:r>
          </a:p>
          <a:p>
            <a:pPr>
              <a:lnSpc>
                <a:spcPct val="100000"/>
              </a:lnSpc>
              <a:spcBef>
                <a:spcPts val="1400"/>
              </a:spcBef>
            </a:pPr>
            <a:r>
              <a:rPr lang="en-US" sz="2200" dirty="0">
                <a:solidFill>
                  <a:schemeClr val="accent3">
                    <a:lumMod val="25000"/>
                  </a:schemeClr>
                </a:solidFill>
                <a:latin typeface="Abadi"/>
              </a:rPr>
              <a:t>the names of the booster versions which have carried the maximum payload mass</a:t>
            </a:r>
          </a:p>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ranking of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748994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gn="ctr"/>
            <a:endParaRPr lang="en-US" sz="2400" dirty="0">
              <a:hlinkClick r:id="rId3"/>
            </a:endParaRPr>
          </a:p>
          <a:p>
            <a:pPr algn="ctr"/>
            <a:endParaRPr lang="en-US" sz="2400" dirty="0">
              <a:hlinkClick r:id="rId3"/>
            </a:endParaRPr>
          </a:p>
          <a:p>
            <a:pPr marL="0" indent="0" algn="ctr">
              <a:buNone/>
            </a:pPr>
            <a:r>
              <a:rPr lang="en-US" sz="2400" dirty="0">
                <a:hlinkClick r:id="rId4"/>
              </a:rPr>
              <a:t>You can find the Jupyter notebook regarding the SQL queries at this location</a:t>
            </a:r>
            <a:endParaRPr lang="en-US" sz="2400" dirty="0"/>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17056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dirty="0"/>
              <a:t>Markers, circles, lines, and mouse positions were added to a folium map.</a:t>
            </a:r>
          </a:p>
          <a:p>
            <a:pPr marL="0" indent="0">
              <a:buNone/>
            </a:pPr>
            <a:endParaRPr lang="en-US" sz="2400" dirty="0"/>
          </a:p>
          <a:p>
            <a:r>
              <a:rPr lang="en-US" sz="2400" dirty="0"/>
              <a:t>Markers were used to add the launch outcomes for each site, helping to identify the sites with high success rates. Marker clusters were also used to simplify the map containing many markers that had the same coordinate.</a:t>
            </a:r>
          </a:p>
          <a:p>
            <a:pPr marL="0" indent="0">
              <a:buNone/>
            </a:pPr>
            <a:endParaRPr lang="en-US" sz="2400" dirty="0"/>
          </a:p>
          <a:p>
            <a:r>
              <a:rPr lang="en-US" sz="2400" dirty="0"/>
              <a:t>Circles were added to highlight specific areas, and text labels were added to provide additional information.</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dirty="0"/>
              <a:t>Lines were added to show the distances between the launch site and its proximities.</a:t>
            </a:r>
          </a:p>
          <a:p>
            <a:pPr marL="0" indent="0">
              <a:buNone/>
            </a:pPr>
            <a:endParaRPr lang="en-US" sz="2400" dirty="0"/>
          </a:p>
          <a:p>
            <a:r>
              <a:rPr lang="en-US" sz="2400" dirty="0"/>
              <a:t>Finally, a </a:t>
            </a:r>
            <a:r>
              <a:rPr lang="en-US" sz="2400" dirty="0" err="1"/>
              <a:t>MousePosition</a:t>
            </a:r>
            <a:r>
              <a:rPr lang="en-US" sz="2400" dirty="0"/>
              <a:t> was added to allow users to get the coordinates of a point on the map when hovering over it with the mouse.</a:t>
            </a:r>
          </a:p>
          <a:p>
            <a:pPr marL="0" indent="0">
              <a:buNone/>
            </a:pPr>
            <a:endParaRPr lang="en-US" sz="2400" dirty="0"/>
          </a:p>
          <a:p>
            <a:r>
              <a:rPr lang="en-US" sz="2400" dirty="0"/>
              <a:t>All of these objects were added to enhance the functionality and user experience of the map, making it more informative and easier to use.</a:t>
            </a:r>
          </a:p>
          <a:p>
            <a:pPr marL="0" indent="0">
              <a:buNone/>
            </a:pPr>
            <a:endParaRPr lang="en-US" sz="2400" dirty="0"/>
          </a:p>
          <a:p>
            <a:pPr marL="0" indent="0" algn="ctr">
              <a:buNone/>
            </a:pPr>
            <a:r>
              <a:rPr lang="en-US" sz="2000" dirty="0">
                <a:hlinkClick r:id="rId3"/>
              </a:rPr>
              <a:t>You can find the Jupyter notebook regarding the interactive map with Folium at this location</a:t>
            </a:r>
            <a:endParaRPr lang="en-US" sz="2000"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92999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includes a launch site dropdown menu and a range slider to interact with a pie chart and scatter plot. </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shows the success count for each launch site, while the scatter plot shows the correlation between payload and mission outcome. </a:t>
            </a:r>
          </a:p>
          <a:p>
            <a:pPr>
              <a:lnSpc>
                <a:spcPct val="100000"/>
              </a:lnSpc>
              <a:spcBef>
                <a:spcPts val="1400"/>
              </a:spcBef>
            </a:pPr>
            <a:r>
              <a:rPr lang="en-US" sz="2200" dirty="0">
                <a:solidFill>
                  <a:schemeClr val="accent3">
                    <a:lumMod val="25000"/>
                  </a:schemeClr>
                </a:solidFill>
                <a:latin typeface="Abadi" panose="020B0604020104020204" pitchFamily="34" charset="0"/>
              </a:rPr>
              <a:t>The dashboard is designed to allow users to select specific launch sites and payload ranges to identify any visual patterns or correlations between payload and mission outcome. </a:t>
            </a:r>
          </a:p>
          <a:p>
            <a:pPr>
              <a:lnSpc>
                <a:spcPct val="100000"/>
              </a:lnSpc>
              <a:spcBef>
                <a:spcPts val="1400"/>
              </a:spcBef>
            </a:pPr>
            <a:r>
              <a:rPr lang="en-US" sz="2200" dirty="0">
                <a:solidFill>
                  <a:schemeClr val="accent3">
                    <a:lumMod val="25000"/>
                  </a:schemeClr>
                </a:solidFill>
                <a:latin typeface="Abadi" panose="020B0604020104020204" pitchFamily="34" charset="0"/>
              </a:rPr>
              <a:t>The dropdown menu and range slider are added as input components, and callback functions are used to render the pie chart and scatter plot based on user selections.</a:t>
            </a:r>
          </a:p>
          <a:p>
            <a:pPr marL="0" indent="0">
              <a:lnSpc>
                <a:spcPct val="100000"/>
              </a:lnSpc>
              <a:spcBef>
                <a:spcPts val="1400"/>
              </a:spcBef>
              <a:buNone/>
            </a:pPr>
            <a:r>
              <a:rPr lang="en-US" sz="2400" dirty="0">
                <a:hlinkClick r:id="rId3"/>
              </a:rPr>
              <a:t>You can find the Jupyter notebook regarding the Plotly Dash lab at this location</a:t>
            </a:r>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913625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0310"/>
            <a:ext cx="9745589" cy="4716653"/>
          </a:xfrm>
          <a:prstGeom prst="rect">
            <a:avLst/>
          </a:prstGeom>
        </p:spPr>
        <p:txBody>
          <a:bodyPr>
            <a:normAutofit fontScale="77500" lnSpcReduction="20000"/>
          </a:bodyPr>
          <a:lstStyle/>
          <a:p>
            <a:pPr marL="0" indent="0">
              <a:buNone/>
            </a:pPr>
            <a:r>
              <a:rPr lang="en-US" sz="3600" dirty="0">
                <a:highlight>
                  <a:srgbClr val="FFFF00"/>
                </a:highlight>
              </a:rPr>
              <a:t>The flowchart for the predictive analysis is as follows:</a:t>
            </a:r>
          </a:p>
          <a:p>
            <a:r>
              <a:rPr lang="en-US" sz="3600" dirty="0"/>
              <a:t>Load Data -&gt; Standardize Data -&gt; </a:t>
            </a:r>
          </a:p>
          <a:p>
            <a:r>
              <a:rPr lang="en-US" sz="3600" dirty="0"/>
              <a:t>Split Data into Training and Testing Sets -&gt; </a:t>
            </a:r>
          </a:p>
          <a:p>
            <a:r>
              <a:rPr lang="en-US" sz="3600" dirty="0"/>
              <a:t>Create Classification Object -&gt; </a:t>
            </a:r>
          </a:p>
          <a:p>
            <a:r>
              <a:rPr lang="en-US" sz="3600" dirty="0"/>
              <a:t>Create </a:t>
            </a:r>
            <a:r>
              <a:rPr lang="en-US" sz="3600" dirty="0" err="1"/>
              <a:t>GridSearchCV</a:t>
            </a:r>
            <a:r>
              <a:rPr lang="en-US" sz="3600" dirty="0"/>
              <a:t> Object -&gt; </a:t>
            </a:r>
          </a:p>
          <a:p>
            <a:r>
              <a:rPr lang="en-US" sz="3600" dirty="0"/>
              <a:t>Train Model with </a:t>
            </a:r>
            <a:r>
              <a:rPr lang="en-US" sz="3600" dirty="0" err="1"/>
              <a:t>GridSearchCV</a:t>
            </a:r>
            <a:r>
              <a:rPr lang="en-US" sz="3600" dirty="0"/>
              <a:t> -&gt; </a:t>
            </a:r>
          </a:p>
          <a:p>
            <a:r>
              <a:rPr lang="en-US" sz="3600" dirty="0"/>
              <a:t>Select Best Hyperparameters -&gt; </a:t>
            </a:r>
          </a:p>
          <a:p>
            <a:r>
              <a:rPr lang="en-US" sz="3600" dirty="0"/>
              <a:t>Evaluate Model on Test Data -&gt; </a:t>
            </a:r>
          </a:p>
          <a:p>
            <a:r>
              <a:rPr lang="en-US" sz="3600" dirty="0"/>
              <a:t>Plot Confusion Matrix -&gt; </a:t>
            </a:r>
          </a:p>
          <a:p>
            <a:r>
              <a:rPr lang="en-US" sz="3600" dirty="0"/>
              <a:t>Compare Model Performance -&gt; </a:t>
            </a:r>
          </a:p>
          <a:p>
            <a:r>
              <a:rPr lang="en-US" sz="3600" dirty="0"/>
              <a:t>Select Best Performing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793351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000" dirty="0">
                <a:solidFill>
                  <a:schemeClr val="accent3">
                    <a:lumMod val="25000"/>
                  </a:schemeClr>
                </a:solidFill>
                <a:latin typeface="Abadi" panose="020B0604020104020204" pitchFamily="34" charset="0"/>
              </a:rPr>
              <a:t>Imported necessary libraries for data manipulation, analysis, and visualization.</a:t>
            </a:r>
          </a:p>
          <a:p>
            <a:pPr marL="0" indent="0">
              <a:buNone/>
            </a:pP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 Loaded the data using pandas </a:t>
            </a:r>
            <a:r>
              <a:rPr lang="en-US" sz="2000" dirty="0" err="1">
                <a:solidFill>
                  <a:schemeClr val="accent3">
                    <a:lumMod val="25000"/>
                  </a:schemeClr>
                </a:solidFill>
                <a:latin typeface="Abadi" panose="020B0604020104020204" pitchFamily="34" charset="0"/>
              </a:rPr>
              <a:t>read_csv</a:t>
            </a:r>
            <a:r>
              <a:rPr lang="en-US" sz="2000" dirty="0">
                <a:solidFill>
                  <a:schemeClr val="accent3">
                    <a:lumMod val="25000"/>
                  </a:schemeClr>
                </a:solidFill>
                <a:latin typeface="Abadi" panose="020B0604020104020204" pitchFamily="34" charset="0"/>
              </a:rPr>
              <a:t>() function.</a:t>
            </a:r>
          </a:p>
          <a:p>
            <a:pPr marL="0" indent="0">
              <a:buNone/>
            </a:pP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Standardized the data using </a:t>
            </a:r>
            <a:r>
              <a:rPr lang="en-US" sz="2000" dirty="0" err="1">
                <a:solidFill>
                  <a:schemeClr val="accent3">
                    <a:lumMod val="25000"/>
                  </a:schemeClr>
                </a:solidFill>
                <a:latin typeface="Abadi" panose="020B0604020104020204" pitchFamily="34" charset="0"/>
              </a:rPr>
              <a:t>preprocessing.StandardScaler</a:t>
            </a:r>
            <a:r>
              <a:rPr lang="en-US" sz="2000" dirty="0">
                <a:solidFill>
                  <a:schemeClr val="accent3">
                    <a:lumMod val="25000"/>
                  </a:schemeClr>
                </a:solidFill>
                <a:latin typeface="Abadi" panose="020B0604020104020204" pitchFamily="34" charset="0"/>
              </a:rPr>
              <a:t>() method.</a:t>
            </a:r>
          </a:p>
          <a:p>
            <a:pPr marL="0" indent="0">
              <a:buNone/>
            </a:pP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Split the data into training and testing sets using </a:t>
            </a:r>
            <a:r>
              <a:rPr lang="en-US" sz="2000" dirty="0" err="1">
                <a:solidFill>
                  <a:schemeClr val="accent3">
                    <a:lumMod val="25000"/>
                  </a:schemeClr>
                </a:solidFill>
                <a:latin typeface="Abadi" panose="020B0604020104020204" pitchFamily="34" charset="0"/>
              </a:rPr>
              <a:t>train_test_split</a:t>
            </a:r>
            <a:r>
              <a:rPr lang="en-US" sz="2000" dirty="0">
                <a:solidFill>
                  <a:schemeClr val="accent3">
                    <a:lumMod val="25000"/>
                  </a:schemeClr>
                </a:solidFill>
                <a:latin typeface="Abadi" panose="020B0604020104020204" pitchFamily="34" charset="0"/>
              </a:rPr>
              <a:t>() function with a </a:t>
            </a:r>
            <a:r>
              <a:rPr lang="en-US" sz="2000" dirty="0" err="1">
                <a:solidFill>
                  <a:schemeClr val="accent3">
                    <a:lumMod val="25000"/>
                  </a:schemeClr>
                </a:solidFill>
                <a:latin typeface="Abadi" panose="020B0604020104020204" pitchFamily="34" charset="0"/>
              </a:rPr>
              <a:t>test_size</a:t>
            </a:r>
            <a:r>
              <a:rPr lang="en-US" sz="2000" dirty="0">
                <a:solidFill>
                  <a:schemeClr val="accent3">
                    <a:lumMod val="25000"/>
                  </a:schemeClr>
                </a:solidFill>
                <a:latin typeface="Abadi" panose="020B0604020104020204" pitchFamily="34" charset="0"/>
              </a:rPr>
              <a:t> of 0.2 and </a:t>
            </a:r>
            <a:r>
              <a:rPr lang="en-US" sz="2000" dirty="0" err="1">
                <a:solidFill>
                  <a:schemeClr val="accent3">
                    <a:lumMod val="25000"/>
                  </a:schemeClr>
                </a:solidFill>
                <a:latin typeface="Abadi" panose="020B0604020104020204" pitchFamily="34" charset="0"/>
              </a:rPr>
              <a:t>random_state</a:t>
            </a:r>
            <a:r>
              <a:rPr lang="en-US" sz="2000" dirty="0">
                <a:solidFill>
                  <a:schemeClr val="accent3">
                    <a:lumMod val="25000"/>
                  </a:schemeClr>
                </a:solidFill>
                <a:latin typeface="Abadi" panose="020B0604020104020204" pitchFamily="34" charset="0"/>
              </a:rPr>
              <a:t> of 2.</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262850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r>
              <a:rPr lang="en-US" sz="2000" dirty="0">
                <a:solidFill>
                  <a:schemeClr val="accent3">
                    <a:lumMod val="25000"/>
                  </a:schemeClr>
                </a:solidFill>
                <a:latin typeface="Abadi" panose="020B0604020104020204" pitchFamily="34" charset="0"/>
              </a:rPr>
              <a:t>For each classification algorithm, created an object and a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object with cv=10 to find the best parameters from a dictionary of hyperparameters.</a:t>
            </a:r>
          </a:p>
          <a:p>
            <a:pPr marL="0" indent="0">
              <a:buNone/>
            </a:pP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Trained each model using the fit() method on the training data and selected the best hyperparameters using the </a:t>
            </a:r>
            <a:r>
              <a:rPr lang="en-US" sz="2000" dirty="0" err="1">
                <a:solidFill>
                  <a:schemeClr val="accent3">
                    <a:lumMod val="25000"/>
                  </a:schemeClr>
                </a:solidFill>
                <a:latin typeface="Abadi" panose="020B0604020104020204" pitchFamily="34" charset="0"/>
              </a:rPr>
              <a:t>best_params</a:t>
            </a:r>
            <a:r>
              <a:rPr lang="en-US" sz="2000" dirty="0">
                <a:solidFill>
                  <a:schemeClr val="accent3">
                    <a:lumMod val="25000"/>
                  </a:schemeClr>
                </a:solidFill>
                <a:latin typeface="Abadi" panose="020B0604020104020204" pitchFamily="34" charset="0"/>
              </a:rPr>
              <a:t>_ attribute and the best accuracy score using the </a:t>
            </a:r>
            <a:r>
              <a:rPr lang="en-US" sz="2000" dirty="0" err="1">
                <a:solidFill>
                  <a:schemeClr val="accent3">
                    <a:lumMod val="25000"/>
                  </a:schemeClr>
                </a:solidFill>
                <a:latin typeface="Abadi" panose="020B0604020104020204" pitchFamily="34" charset="0"/>
              </a:rPr>
              <a:t>best_score</a:t>
            </a:r>
            <a:r>
              <a:rPr lang="en-US" sz="2000" dirty="0">
                <a:solidFill>
                  <a:schemeClr val="accent3">
                    <a:lumMod val="25000"/>
                  </a:schemeClr>
                </a:solidFill>
                <a:latin typeface="Abadi" panose="020B0604020104020204" pitchFamily="34" charset="0"/>
              </a:rPr>
              <a:t>_ attribute.</a:t>
            </a:r>
          </a:p>
          <a:p>
            <a:pPr marL="0" indent="0">
              <a:buNone/>
            </a:pP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Evaluated each model's performance on the test data using the score() method and plotted the confusion matrix using the </a:t>
            </a:r>
            <a:r>
              <a:rPr lang="en-US" sz="2000" dirty="0" err="1">
                <a:solidFill>
                  <a:schemeClr val="accent3">
                    <a:lumMod val="25000"/>
                  </a:schemeClr>
                </a:solidFill>
                <a:latin typeface="Abadi" panose="020B0604020104020204" pitchFamily="34" charset="0"/>
              </a:rPr>
              <a:t>plot_confusion_matrix</a:t>
            </a:r>
            <a:r>
              <a:rPr lang="en-US" sz="2000" dirty="0">
                <a:solidFill>
                  <a:schemeClr val="accent3">
                    <a:lumMod val="25000"/>
                  </a:schemeClr>
                </a:solidFill>
                <a:latin typeface="Abadi" panose="020B0604020104020204" pitchFamily="34" charset="0"/>
              </a:rPr>
              <a:t>() function.</a:t>
            </a:r>
          </a:p>
          <a:p>
            <a:pPr marL="0" indent="0">
              <a:buNone/>
            </a:pP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Finally, compared the accuracy and F1 score of each model and selected the one that performed the best on the test data. All models had the same accuracy of 0.83 and F1 score of 0.8889.</a:t>
            </a:r>
          </a:p>
          <a:p>
            <a:pPr marL="0" indent="0">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hlinkClick r:id="rId3"/>
              </a:rPr>
              <a:t>You can find the Jupyter notebook regarding the Plotly Dash lab at this location</a:t>
            </a:r>
            <a:endParaRPr lang="en-US" sz="20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088177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2874"/>
            <a:ext cx="10515600" cy="52695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t>Methodologies</a:t>
            </a:r>
            <a:r>
              <a:rPr lang="en-US" sz="1600" dirty="0"/>
              <a:t>:</a:t>
            </a:r>
            <a:br>
              <a:rPr lang="en-US" sz="1600" dirty="0"/>
            </a:br>
            <a:r>
              <a:rPr lang="en-US" sz="1600" dirty="0"/>
              <a:t>The project involved gathering SpaceX launch data via web scraping, identifying and addressing missing data, and performing exploratory analysis using SQL queries and data visualization (Folium and </a:t>
            </a:r>
            <a:r>
              <a:rPr lang="en-US" sz="1600" dirty="0" err="1"/>
              <a:t>Plotly</a:t>
            </a:r>
            <a:r>
              <a:rPr lang="en-US" sz="1600" dirty="0"/>
              <a:t> Dash). Predictive analysis was conducted with classification models, selecting the best performer based on accuracy.</a:t>
            </a:r>
          </a:p>
          <a:p>
            <a:endParaRPr lang="en-US" sz="1600" dirty="0"/>
          </a:p>
          <a:p>
            <a:pPr marL="0" indent="0">
              <a:buNone/>
            </a:pPr>
            <a:endParaRPr lang="en-US" sz="1600" dirty="0"/>
          </a:p>
          <a:p>
            <a:r>
              <a:rPr lang="en-US" sz="1600" b="1" dirty="0"/>
              <a:t>Results</a:t>
            </a:r>
            <a:r>
              <a:rPr lang="en-US" sz="1600" dirty="0"/>
              <a:t>:</a:t>
            </a:r>
            <a:br>
              <a:rPr lang="en-US" sz="1600" dirty="0"/>
            </a:br>
            <a:r>
              <a:rPr lang="en-US" sz="1600" dirty="0"/>
              <a:t>The analysis revealed a 67% success rate for SpaceX launches and identified correlations between launch success, payload mass, launch site, and orbit type. SQL queries provided key insights into launch sites and landing outcomes. The classification models achieved 83% accuracy with a 0.89 F1 score.</a:t>
            </a:r>
          </a:p>
          <a:p>
            <a:endParaRPr lang="en-US" sz="1600" dirty="0"/>
          </a:p>
          <a:p>
            <a:endParaRPr lang="en-US" sz="1600" dirty="0"/>
          </a:p>
          <a:p>
            <a:r>
              <a:rPr lang="en-US" sz="1600" b="1" dirty="0"/>
              <a:t>Overall Impact</a:t>
            </a:r>
            <a:r>
              <a:rPr lang="en-US" sz="1600" dirty="0"/>
              <a:t>:</a:t>
            </a:r>
            <a:br>
              <a:rPr lang="en-US" sz="1600" dirty="0"/>
            </a:br>
            <a:r>
              <a:rPr lang="en-US" sz="1600" dirty="0"/>
              <a:t>This project demonstrates the power of data-driven insights in predicting SpaceX launch success and offers valuable information for optimizing future launches.</a:t>
            </a:r>
            <a:endParaRPr lang="en-US" sz="240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screenshot of a computer&#10;&#10;Description automatically generated with medium confidence">
            <a:extLst>
              <a:ext uri="{FF2B5EF4-FFF2-40B4-BE49-F238E27FC236}">
                <a16:creationId xmlns:a16="http://schemas.microsoft.com/office/drawing/2014/main" id="{108339EF-E086-A5BD-081B-0435A5381E8C}"/>
              </a:ext>
            </a:extLst>
          </p:cNvPr>
          <p:cNvPicPr>
            <a:picLocks noChangeAspect="1"/>
          </p:cNvPicPr>
          <p:nvPr/>
        </p:nvPicPr>
        <p:blipFill>
          <a:blip r:embed="rId3"/>
          <a:stretch>
            <a:fillRect/>
          </a:stretch>
        </p:blipFill>
        <p:spPr>
          <a:xfrm>
            <a:off x="929247" y="1763871"/>
            <a:ext cx="10475905" cy="2002911"/>
          </a:xfrm>
          <a:prstGeom prst="rect">
            <a:avLst/>
          </a:prstGeom>
        </p:spPr>
      </p:pic>
      <p:sp>
        <p:nvSpPr>
          <p:cNvPr id="8" name="TextBox 7">
            <a:extLst>
              <a:ext uri="{FF2B5EF4-FFF2-40B4-BE49-F238E27FC236}">
                <a16:creationId xmlns:a16="http://schemas.microsoft.com/office/drawing/2014/main" id="{4A8CBD13-6FCB-2B7C-50C4-B7879B8D5F9D}"/>
              </a:ext>
            </a:extLst>
          </p:cNvPr>
          <p:cNvSpPr txBox="1"/>
          <p:nvPr/>
        </p:nvSpPr>
        <p:spPr>
          <a:xfrm>
            <a:off x="1146412" y="4623926"/>
            <a:ext cx="9826387" cy="1102866"/>
          </a:xfrm>
          <a:prstGeom prst="rect">
            <a:avLst/>
          </a:prstGeom>
          <a:noFill/>
        </p:spPr>
        <p:txBody>
          <a:bodyPr wrap="square">
            <a:spAutoFit/>
          </a:bodyPr>
          <a:lstStyle/>
          <a:p>
            <a:r>
              <a:rPr lang="en-US" dirty="0">
                <a:solidFill>
                  <a:schemeClr val="accent3">
                    <a:lumMod val="25000"/>
                  </a:schemeClr>
                </a:solidFill>
                <a:latin typeface="Abadi" panose="020B0604020104020204" pitchFamily="34" charset="0"/>
              </a:rPr>
              <a:t>The success rate of launches has been increasing across all sites as the number of flight missions has increased. In other words, recent launches have been more successful.</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63095" y="4154561"/>
            <a:ext cx="9465809" cy="1273087"/>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scatter plot shows that the greater the payload mass, the higher the likelihood of a successful launch</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68F32AC4-93DD-A8AD-0B25-24BA37EF92A8}"/>
              </a:ext>
            </a:extLst>
          </p:cNvPr>
          <p:cNvPicPr>
            <a:picLocks noChangeAspect="1"/>
          </p:cNvPicPr>
          <p:nvPr/>
        </p:nvPicPr>
        <p:blipFill>
          <a:blip r:embed="rId3"/>
          <a:stretch>
            <a:fillRect/>
          </a:stretch>
        </p:blipFill>
        <p:spPr>
          <a:xfrm>
            <a:off x="1416551" y="2021348"/>
            <a:ext cx="9465808" cy="18697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B04A32F3-7034-6B16-49B1-EA8065FCB8C3}"/>
              </a:ext>
            </a:extLst>
          </p:cNvPr>
          <p:cNvPicPr>
            <a:picLocks noChangeAspect="1"/>
          </p:cNvPicPr>
          <p:nvPr/>
        </p:nvPicPr>
        <p:blipFill>
          <a:blip r:embed="rId3"/>
          <a:stretch>
            <a:fillRect/>
          </a:stretch>
        </p:blipFill>
        <p:spPr>
          <a:xfrm>
            <a:off x="2873232" y="1495781"/>
            <a:ext cx="5514681" cy="3866438"/>
          </a:xfrm>
          <a:prstGeom prst="rect">
            <a:avLst/>
          </a:prstGeom>
        </p:spPr>
      </p:pic>
      <p:sp>
        <p:nvSpPr>
          <p:cNvPr id="7" name="TextBox 6">
            <a:extLst>
              <a:ext uri="{FF2B5EF4-FFF2-40B4-BE49-F238E27FC236}">
                <a16:creationId xmlns:a16="http://schemas.microsoft.com/office/drawing/2014/main" id="{39511F32-9C0C-8B43-D937-769425192801}"/>
              </a:ext>
            </a:extLst>
          </p:cNvPr>
          <p:cNvSpPr txBox="1"/>
          <p:nvPr/>
        </p:nvSpPr>
        <p:spPr>
          <a:xfrm>
            <a:off x="770011" y="5663821"/>
            <a:ext cx="10393858" cy="1015663"/>
          </a:xfrm>
          <a:prstGeom prst="rect">
            <a:avLst/>
          </a:prstGeom>
          <a:noFill/>
        </p:spPr>
        <p:txBody>
          <a:bodyPr wrap="square" rtlCol="0">
            <a:spAutoFit/>
          </a:bodyPr>
          <a:lstStyle/>
          <a:p>
            <a:pPr algn="ctr"/>
            <a:endParaRPr lang="en-US" sz="2000" dirty="0">
              <a:effectLst/>
            </a:endParaRPr>
          </a:p>
          <a:p>
            <a:pPr algn="ctr"/>
            <a:r>
              <a:rPr lang="en-US" sz="2000" dirty="0"/>
              <a:t>Four of the orbits had a 100% success rate for all launches, while the remaining orbits had success rates ranging from 0.8 to 0.45, with the GTO orbit having the lowest success rate</a:t>
            </a:r>
          </a:p>
        </p:txBody>
      </p:sp>
    </p:spTree>
    <p:extLst>
      <p:ext uri="{BB962C8B-B14F-4D97-AF65-F5344CB8AC3E}">
        <p14:creationId xmlns:p14="http://schemas.microsoft.com/office/powerpoint/2010/main" val="80090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4617000"/>
            <a:ext cx="10515600" cy="702030"/>
          </a:xfrm>
          <a:prstGeom prst="rect">
            <a:avLst/>
          </a:prstGeom>
        </p:spPr>
        <p:txBody>
          <a:bodyPr>
            <a:normAutofit/>
          </a:bodyPr>
          <a:lstStyle/>
          <a:p>
            <a:pPr marL="0" indent="0">
              <a:lnSpc>
                <a:spcPct val="100000"/>
              </a:lnSpc>
              <a:spcBef>
                <a:spcPts val="1400"/>
              </a:spcBef>
              <a:buNone/>
            </a:pPr>
            <a:r>
              <a:rPr lang="en-US" sz="2000" dirty="0"/>
              <a:t>The success rate for all orbits increases as the number of flights increases.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9BBA24A3-F0B6-84BE-0BB5-EAE10CE4FDD7}"/>
              </a:ext>
            </a:extLst>
          </p:cNvPr>
          <p:cNvPicPr>
            <a:picLocks noChangeAspect="1"/>
          </p:cNvPicPr>
          <p:nvPr/>
        </p:nvPicPr>
        <p:blipFill>
          <a:blip r:embed="rId3"/>
          <a:stretch>
            <a:fillRect/>
          </a:stretch>
        </p:blipFill>
        <p:spPr>
          <a:xfrm>
            <a:off x="770011" y="1894772"/>
            <a:ext cx="10515600" cy="205963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37481" y="4060196"/>
            <a:ext cx="9403307" cy="893942"/>
          </a:xfrm>
          <a:prstGeom prst="rect">
            <a:avLst/>
          </a:prstGeom>
        </p:spPr>
        <p:txBody>
          <a:bodyPr>
            <a:normAutofit/>
          </a:bodyPr>
          <a:lstStyle/>
          <a:p>
            <a:pPr marL="0" indent="0">
              <a:lnSpc>
                <a:spcPct val="100000"/>
              </a:lnSpc>
              <a:spcBef>
                <a:spcPts val="1400"/>
              </a:spcBef>
              <a:buNone/>
            </a:pPr>
            <a:r>
              <a:rPr lang="en-US" sz="2400" dirty="0"/>
              <a:t>There is no connection or correlation between Payload and the orbit</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FC207842-A4F3-3A7A-0130-3096652E2474}"/>
              </a:ext>
            </a:extLst>
          </p:cNvPr>
          <p:cNvPicPr>
            <a:picLocks noChangeAspect="1"/>
          </p:cNvPicPr>
          <p:nvPr/>
        </p:nvPicPr>
        <p:blipFill>
          <a:blip r:embed="rId3"/>
          <a:stretch>
            <a:fillRect/>
          </a:stretch>
        </p:blipFill>
        <p:spPr>
          <a:xfrm>
            <a:off x="504967" y="1493456"/>
            <a:ext cx="10780644" cy="20713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2573" y="5200688"/>
            <a:ext cx="10342086" cy="824885"/>
          </a:xfrm>
          <a:prstGeom prst="rect">
            <a:avLst/>
          </a:prstGeom>
        </p:spPr>
        <p:txBody>
          <a:bodyPr>
            <a:normAutofit/>
          </a:bodyPr>
          <a:lstStyle/>
          <a:p>
            <a:pPr marL="0" indent="0">
              <a:lnSpc>
                <a:spcPct val="100000"/>
              </a:lnSpc>
              <a:spcBef>
                <a:spcPts val="1400"/>
              </a:spcBef>
              <a:buNone/>
            </a:pPr>
            <a:r>
              <a:rPr lang="en-US" sz="2400" dirty="0"/>
              <a:t>As the years go by, the rate of successful launches goes up</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96182C07-BD46-4C51-CF3A-C110BE345F09}"/>
              </a:ext>
            </a:extLst>
          </p:cNvPr>
          <p:cNvPicPr>
            <a:picLocks noChangeAspect="1"/>
          </p:cNvPicPr>
          <p:nvPr/>
        </p:nvPicPr>
        <p:blipFill>
          <a:blip r:embed="rId3"/>
          <a:stretch>
            <a:fillRect/>
          </a:stretch>
        </p:blipFill>
        <p:spPr>
          <a:xfrm>
            <a:off x="3002264" y="1342910"/>
            <a:ext cx="4722369" cy="357387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6827" y="167423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four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 , Cape Canaveral Air Force Station Launch Complex 40</a:t>
            </a:r>
          </a:p>
          <a:p>
            <a:pPr>
              <a:lnSpc>
                <a:spcPct val="100000"/>
              </a:lnSpc>
              <a:spcBef>
                <a:spcPts val="1400"/>
              </a:spcBef>
            </a:pPr>
            <a:r>
              <a:rPr lang="en-US" sz="2200" dirty="0">
                <a:solidFill>
                  <a:schemeClr val="accent3">
                    <a:lumMod val="25000"/>
                  </a:schemeClr>
                </a:solidFill>
                <a:latin typeface="Abadi" panose="020B0604020104020204" pitchFamily="34" charset="0"/>
              </a:rPr>
              <a:t>VAFB SLC-4E, Vandenberg Air Force Base Space Launch Complex 4E</a:t>
            </a:r>
          </a:p>
          <a:p>
            <a:pPr>
              <a:lnSpc>
                <a:spcPct val="100000"/>
              </a:lnSpc>
              <a:spcBef>
                <a:spcPts val="1400"/>
              </a:spcBef>
            </a:pPr>
            <a:r>
              <a:rPr lang="en-US" sz="2200" dirty="0">
                <a:solidFill>
                  <a:schemeClr val="accent3">
                    <a:lumMod val="25000"/>
                  </a:schemeClr>
                </a:solidFill>
                <a:latin typeface="Abadi" panose="020B0604020104020204" pitchFamily="34" charset="0"/>
              </a:rPr>
              <a:t>KSC LC-39A, Kennedy Space Center Launch Complex 39A</a:t>
            </a:r>
          </a:p>
          <a:p>
            <a:pPr>
              <a:lnSpc>
                <a:spcPct val="100000"/>
              </a:lnSpc>
              <a:spcBef>
                <a:spcPts val="1400"/>
              </a:spcBef>
            </a:pPr>
            <a:r>
              <a:rPr lang="en-US" sz="2200" dirty="0">
                <a:solidFill>
                  <a:schemeClr val="accent3">
                    <a:lumMod val="25000"/>
                  </a:schemeClr>
                </a:solidFill>
                <a:latin typeface="Abadi" panose="020B0604020104020204" pitchFamily="34" charset="0"/>
              </a:rPr>
              <a:t> CCAFS SLC-40, Cape Canaveral Air Force Station Space Launch Complex 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 summarized below:</a:t>
            </a:r>
          </a:p>
          <a:p>
            <a:pPr>
              <a:lnSpc>
                <a:spcPct val="100000"/>
              </a:lnSpc>
              <a:spcBef>
                <a:spcPts val="1400"/>
              </a:spcBef>
            </a:pPr>
            <a:r>
              <a:rPr lang="en-US" sz="2000" dirty="0"/>
              <a:t>According to the first report, on 4th June 2010 at 6:45 pm, the launch took place from CCAFS LC-40, which is the Cape Canaveral Air Force Station Launch Complex 40. The booster used was F9 v1.0 B0003 and it carried a payload of Dragon Spacecraft Qualification Unit, weighing 0 kg, into a low Earth orbit (LEO). The customer for this mission was SpaceX, and it was deemed a success, except for the landing which failed due to issues with the parachute.</a:t>
            </a:r>
          </a:p>
          <a:p>
            <a:pPr>
              <a:lnSpc>
                <a:spcPct val="100000"/>
              </a:lnSpc>
              <a:spcBef>
                <a:spcPts val="1400"/>
              </a:spcBef>
            </a:pPr>
            <a:r>
              <a:rPr lang="en-US" sz="2100" dirty="0"/>
              <a:t>According to the second report, on 8th December 2010 at 3:43 pm, the launch took place from CCAFS LC-40, which is the Cape Canaveral Air Force Station Launch Complex 40. The booster used was F9 v1.0 B0004 and it carried a payload of Dragon demo flight C2 Unit, weighing 0 kg, into a low Earth orbit (LEO). The customer for this mission was NASA (COTS), and it was deemed a success, except for the landing which failed due to issues with the parachute.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902858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According to the third report, on 22nd May 2012 at 7:44 am, the launch took place from CCAFS LC-40, which is the Cape Canaveral Air Force Station Launch Complex 40. The booster used was F9 v1.0 B0005 and it carried a payload of Dragon demo flight C2, weighing 525 kg, into a low Earth orbit (LEO). The customer for this mission was NASA (COTS), and it was deemed a success, except there was no attempt for landing.</a:t>
            </a:r>
          </a:p>
          <a:p>
            <a:pPr marL="0" indent="0">
              <a:lnSpc>
                <a:spcPct val="100000"/>
              </a:lnSpc>
              <a:spcBef>
                <a:spcPts val="1400"/>
              </a:spcBef>
              <a:buNone/>
            </a:pPr>
            <a:endParaRPr lang="en-US" sz="2000" dirty="0"/>
          </a:p>
          <a:p>
            <a:pPr>
              <a:lnSpc>
                <a:spcPct val="100000"/>
              </a:lnSpc>
              <a:spcBef>
                <a:spcPts val="1400"/>
              </a:spcBef>
            </a:pPr>
            <a:r>
              <a:rPr lang="en-US" sz="2100" dirty="0"/>
              <a:t>According to the fourth report, on 8th October 2012 at 0:35 am, the launch took place from CCAFS LC-40, which is the Cape Canaveral Air Force Station Launch Complex 40. The booster used was F9 v1.0 B0006 and it carried a payload of SpaceX CRS-1 Unit, weighing 500 kg, into a low Earth orbit (LEO). The customer for this mission was NASA (CRS), and it was deemed a success, </a:t>
            </a:r>
            <a:r>
              <a:rPr lang="en-US" sz="2400" dirty="0"/>
              <a:t>except there was no attempt for landing.</a:t>
            </a:r>
          </a:p>
          <a:p>
            <a:pPr marL="0" indent="0">
              <a:lnSpc>
                <a:spcPct val="100000"/>
              </a:lnSpc>
              <a:spcBef>
                <a:spcPts val="1400"/>
              </a:spcBef>
              <a:buNone/>
            </a:pPr>
            <a:endParaRPr lang="en-US" sz="21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3657537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According to the fifth report, on 1th March 2013 at 3:10 pm, the launch took place from CCAFS LC-40, which is the Cape Canaveral Air Force Station Launch Complex 40. The booster used was F9 v1.0 B0007 and it carried a payload of SpaceX CRS-2 Unit, weighing 677 kg, into a low Earth orbit (LEO). The customer for this mission was NASA (CRS), and it was deemed a success, except there was no attempt for landing.</a:t>
            </a:r>
          </a:p>
          <a:p>
            <a:pPr marL="0" indent="0">
              <a:lnSpc>
                <a:spcPct val="100000"/>
              </a:lnSpc>
              <a:spcBef>
                <a:spcPts val="1400"/>
              </a:spcBef>
              <a:buNone/>
            </a:pPr>
            <a:endParaRPr lang="en-US" sz="2000" dirty="0"/>
          </a:p>
          <a:p>
            <a:pPr marL="0" indent="0">
              <a:lnSpc>
                <a:spcPct val="100000"/>
              </a:lnSpc>
              <a:spcBef>
                <a:spcPts val="1400"/>
              </a:spcBef>
              <a:buNone/>
            </a:pPr>
            <a:endParaRPr lang="en-US" sz="20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87606"/>
            <a:ext cx="9680707" cy="4831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effectLst/>
            </a:endParaRPr>
          </a:p>
          <a:p>
            <a:r>
              <a:rPr lang="en-US" sz="1600" dirty="0"/>
              <a:t>"Will the first stage of a Falcon 9 rocket successfully land?" can have significant implications on the cost and feasibility of space launches. With the increasing interest and investment in the space industry, predicting the success of rocket launches has become an essential area of research.</a:t>
            </a:r>
          </a:p>
          <a:p>
            <a:r>
              <a:rPr lang="en-US" sz="1600" dirty="0"/>
              <a:t>In this context, the present project aims to create a machine learning pipeline to predict whether the first stage of a Falcon 9 rocket will land or not. The pipeline will be based on data from preceding labs, and its goal is to provide valuable insights that could be used by companies interested in bidding against SpaceX for rocket launches.</a:t>
            </a:r>
          </a:p>
          <a:p>
            <a:r>
              <a:rPr lang="en-US" sz="1600" dirty="0"/>
              <a:t>The project's objectives are to use machine learning algorithms to analyze the data, identify patterns, and create predictive models that can accurately forecast whether the first stage of a Falcon 9 rocket will land. By achieving these objectives, the project can help reduce costs, increase competition, and advance the space industry as a whole.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lnSpc>
                <a:spcPct val="100000"/>
              </a:lnSpc>
              <a:spcBef>
                <a:spcPts val="1400"/>
              </a:spcBef>
              <a:buNone/>
            </a:pPr>
            <a:r>
              <a:rPr lang="en-US" dirty="0">
                <a:solidFill>
                  <a:schemeClr val="accent3">
                    <a:lumMod val="25000"/>
                  </a:schemeClr>
                </a:solidFill>
                <a:latin typeface="Abadi" panose="020B0604020104020204" pitchFamily="34" charset="0"/>
              </a:rPr>
              <a:t>The total payload mass carried by boosters from NASA is  45,596 kg kilograms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lnSpc>
                <a:spcPct val="100000"/>
              </a:lnSpc>
              <a:spcBef>
                <a:spcPts val="1400"/>
              </a:spcBef>
              <a:buNone/>
            </a:pPr>
            <a:r>
              <a:rPr lang="en-US" sz="3200" dirty="0">
                <a:solidFill>
                  <a:schemeClr val="accent3">
                    <a:lumMod val="25000"/>
                  </a:schemeClr>
                </a:solidFill>
                <a:latin typeface="Abadi" panose="020B0604020104020204" pitchFamily="34" charset="0"/>
              </a:rPr>
              <a:t>The average payload mass carried by booster version F9 v1.1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dirty="0">
                <a:solidFill>
                  <a:schemeClr val="accent3">
                    <a:lumMod val="25000"/>
                  </a:schemeClr>
                </a:solidFill>
                <a:latin typeface="Abadi" panose="020B0604020104020204" pitchFamily="34" charset="0"/>
              </a:rPr>
              <a:t>The date of the first successful landing outcome on ground pad is 01-05-2017</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r>
              <a:rPr lang="en-US" dirty="0"/>
              <a:t>F9 FT B1022 (payload mass: 4696 kg)</a:t>
            </a:r>
          </a:p>
          <a:p>
            <a:pPr>
              <a:buFont typeface="Arial" panose="020B0604020202020204" pitchFamily="34" charset="0"/>
              <a:buChar char="•"/>
            </a:pPr>
            <a:r>
              <a:rPr lang="en-US" dirty="0"/>
              <a:t>F9 FT B1026 (payload mass: 4600 kg)</a:t>
            </a:r>
          </a:p>
          <a:p>
            <a:pPr>
              <a:buFont typeface="Arial" panose="020B0604020202020204" pitchFamily="34" charset="0"/>
              <a:buChar char="•"/>
            </a:pPr>
            <a:r>
              <a:rPr lang="en-US" dirty="0"/>
              <a:t>F9 FT B1021.2 (payload mass: 5300 kg)</a:t>
            </a:r>
          </a:p>
          <a:p>
            <a:pPr>
              <a:buFont typeface="Arial" panose="020B0604020202020204" pitchFamily="34" charset="0"/>
              <a:buChar char="•"/>
            </a:pPr>
            <a:r>
              <a:rPr lang="en-US" dirty="0"/>
              <a:t>F9 FT B1031.2 (payload mass: 5200 kg)</a:t>
            </a:r>
          </a:p>
          <a:p>
            <a:pPr>
              <a:buFont typeface="Arial" panose="020B0604020202020204" pitchFamily="34" charset="0"/>
              <a:buChar char="•"/>
            </a:pPr>
            <a:endParaRPr lang="en-US" dirty="0"/>
          </a:p>
          <a:p>
            <a:pPr marL="0" indent="0">
              <a:buNone/>
            </a:pPr>
            <a:r>
              <a:rPr lang="en-US" dirty="0"/>
              <a:t>The list shows four Falcon 9 rocket flights: B1022, B1026, B1021.2, and B1031.2, which had successful drone ship landings with payloads between 4000 and 6000 kg. This demonstrates the reliability and versatility of the Falcon 9 rocket for various space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total number of successful mission outcomes is 99</a:t>
            </a:r>
          </a:p>
          <a:p>
            <a:pPr>
              <a:lnSpc>
                <a:spcPct val="100000"/>
              </a:lnSpc>
              <a:spcBef>
                <a:spcPts val="1400"/>
              </a:spcBef>
            </a:pPr>
            <a:r>
              <a:rPr lang="en-US" dirty="0">
                <a:solidFill>
                  <a:schemeClr val="accent3">
                    <a:lumMod val="25000"/>
                  </a:schemeClr>
                </a:solidFill>
                <a:latin typeface="Abadi" panose="020B0604020104020204" pitchFamily="34" charset="0"/>
              </a:rPr>
              <a:t>the total number of failure mission outcomes is 2</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4651"/>
            <a:ext cx="9745589" cy="4962312"/>
          </a:xfrm>
          <a:prstGeom prst="rect">
            <a:avLst/>
          </a:prstGeom>
        </p:spPr>
        <p:txBody>
          <a:bodyPr>
            <a:normAutofit fontScale="92500" lnSpcReduction="20000"/>
          </a:bodyPr>
          <a:lstStyle/>
          <a:p>
            <a:pPr>
              <a:buFont typeface="Arial" panose="020B0604020202020204" pitchFamily="34" charset="0"/>
              <a:buChar char="•"/>
            </a:pPr>
            <a:endParaRPr lang="en-US" sz="2400" dirty="0"/>
          </a:p>
          <a:p>
            <a:pPr>
              <a:buFont typeface="Arial" panose="020B0604020202020204" pitchFamily="34" charset="0"/>
              <a:buChar char="•"/>
            </a:pPr>
            <a:r>
              <a:rPr lang="en-US" sz="2400" dirty="0"/>
              <a:t>F9 B5 B1048.4</a:t>
            </a:r>
          </a:p>
          <a:p>
            <a:pPr>
              <a:buFont typeface="Arial" panose="020B0604020202020204" pitchFamily="34" charset="0"/>
              <a:buChar char="•"/>
            </a:pPr>
            <a:r>
              <a:rPr lang="en-US" sz="2400" dirty="0"/>
              <a:t>F9 B5 B1049.4</a:t>
            </a:r>
          </a:p>
          <a:p>
            <a:pPr>
              <a:buFont typeface="Arial" panose="020B0604020202020204" pitchFamily="34" charset="0"/>
              <a:buChar char="•"/>
            </a:pPr>
            <a:r>
              <a:rPr lang="en-US" sz="2400" dirty="0"/>
              <a:t>F9 B5 B1051.3</a:t>
            </a:r>
          </a:p>
          <a:p>
            <a:pPr>
              <a:buFont typeface="Arial" panose="020B0604020202020204" pitchFamily="34" charset="0"/>
              <a:buChar char="•"/>
            </a:pPr>
            <a:r>
              <a:rPr lang="en-US" sz="2400" dirty="0"/>
              <a:t>F9 B5 B1056.4</a:t>
            </a:r>
          </a:p>
          <a:p>
            <a:pPr>
              <a:buFont typeface="Arial" panose="020B0604020202020204" pitchFamily="34" charset="0"/>
              <a:buChar char="•"/>
            </a:pPr>
            <a:r>
              <a:rPr lang="en-US" sz="2400" dirty="0"/>
              <a:t>F9 B5 B1048.5</a:t>
            </a:r>
          </a:p>
          <a:p>
            <a:pPr>
              <a:buFont typeface="Arial" panose="020B0604020202020204" pitchFamily="34" charset="0"/>
              <a:buChar char="•"/>
            </a:pPr>
            <a:r>
              <a:rPr lang="en-US" sz="2400" dirty="0"/>
              <a:t>F9 B5 B1051.4</a:t>
            </a:r>
          </a:p>
          <a:p>
            <a:pPr>
              <a:buFont typeface="Arial" panose="020B0604020202020204" pitchFamily="34" charset="0"/>
              <a:buChar char="•"/>
            </a:pPr>
            <a:r>
              <a:rPr lang="en-US" sz="2400" dirty="0"/>
              <a:t>F9 B5 B1049.5</a:t>
            </a:r>
          </a:p>
          <a:p>
            <a:pPr>
              <a:buFont typeface="Arial" panose="020B0604020202020204" pitchFamily="34" charset="0"/>
              <a:buChar char="•"/>
            </a:pPr>
            <a:r>
              <a:rPr lang="en-US" sz="2400" dirty="0"/>
              <a:t>F9 B5 B1060.2</a:t>
            </a:r>
          </a:p>
          <a:p>
            <a:pPr>
              <a:buFont typeface="Arial" panose="020B0604020202020204" pitchFamily="34" charset="0"/>
              <a:buChar char="•"/>
            </a:pPr>
            <a:r>
              <a:rPr lang="en-US" sz="2400" dirty="0"/>
              <a:t>F9 B5 B1058.3</a:t>
            </a:r>
          </a:p>
          <a:p>
            <a:pPr>
              <a:buFont typeface="Arial" panose="020B0604020202020204" pitchFamily="34" charset="0"/>
              <a:buChar char="•"/>
            </a:pPr>
            <a:r>
              <a:rPr lang="en-US" sz="2400" dirty="0"/>
              <a:t>F9 B5 B1051.6</a:t>
            </a:r>
          </a:p>
          <a:p>
            <a:pPr>
              <a:buFont typeface="Arial" panose="020B0604020202020204" pitchFamily="34" charset="0"/>
              <a:buChar char="•"/>
            </a:pPr>
            <a:r>
              <a:rPr lang="en-US" sz="2400" dirty="0"/>
              <a:t>F9 B5 B1060.3</a:t>
            </a:r>
          </a:p>
          <a:p>
            <a:pPr>
              <a:buFont typeface="Arial" panose="020B0604020202020204" pitchFamily="34" charset="0"/>
              <a:buChar char="•"/>
            </a:pPr>
            <a:r>
              <a:rPr lang="en-US" sz="2400" dirty="0"/>
              <a:t>F9 B5 B1049.7</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table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table above shows two booster versions, F9 v1.1 B1012 and F9 v1.1 B1015, both launched from CCAFS LC-40 launch site.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ACE60041-F7B3-906F-10C4-F745D6ED118C}"/>
              </a:ext>
            </a:extLst>
          </p:cNvPr>
          <p:cNvGraphicFramePr>
            <a:graphicFrameLocks noGrp="1"/>
          </p:cNvGraphicFramePr>
          <p:nvPr>
            <p:extLst>
              <p:ext uri="{D42A27DB-BD31-4B8C-83A1-F6EECF244321}">
                <p14:modId xmlns:p14="http://schemas.microsoft.com/office/powerpoint/2010/main" val="4246476481"/>
              </p:ext>
            </p:extLst>
          </p:nvPr>
        </p:nvGraphicFramePr>
        <p:xfrm>
          <a:off x="770011" y="2904014"/>
          <a:ext cx="10515600" cy="1097280"/>
        </p:xfrm>
        <a:graphic>
          <a:graphicData uri="http://schemas.openxmlformats.org/drawingml/2006/table">
            <a:tbl>
              <a:tblPr/>
              <a:tblGrid>
                <a:gridCol w="5257800">
                  <a:extLst>
                    <a:ext uri="{9D8B030D-6E8A-4147-A177-3AD203B41FA5}">
                      <a16:colId xmlns:a16="http://schemas.microsoft.com/office/drawing/2014/main" val="2024182884"/>
                    </a:ext>
                  </a:extLst>
                </a:gridCol>
                <a:gridCol w="5257800">
                  <a:extLst>
                    <a:ext uri="{9D8B030D-6E8A-4147-A177-3AD203B41FA5}">
                      <a16:colId xmlns:a16="http://schemas.microsoft.com/office/drawing/2014/main" val="3650243953"/>
                    </a:ext>
                  </a:extLst>
                </a:gridCol>
              </a:tblGrid>
              <a:tr h="0">
                <a:tc>
                  <a:txBody>
                    <a:bodyPr/>
                    <a:lstStyle/>
                    <a:p>
                      <a:r>
                        <a:rPr lang="en-US"/>
                        <a:t>Booster Versions</a:t>
                      </a:r>
                    </a:p>
                  </a:txBody>
                  <a:tcPr anchor="ctr">
                    <a:lnL>
                      <a:noFill/>
                    </a:lnL>
                    <a:lnR>
                      <a:noFill/>
                    </a:lnR>
                    <a:lnT>
                      <a:noFill/>
                    </a:lnT>
                    <a:lnB>
                      <a:noFill/>
                    </a:lnB>
                  </a:tcPr>
                </a:tc>
                <a:tc>
                  <a:txBody>
                    <a:bodyPr/>
                    <a:lstStyle/>
                    <a:p>
                      <a:r>
                        <a:rPr lang="en-US"/>
                        <a:t>Launch Sites</a:t>
                      </a:r>
                    </a:p>
                  </a:txBody>
                  <a:tcPr anchor="ctr">
                    <a:lnL>
                      <a:noFill/>
                    </a:lnL>
                    <a:lnR>
                      <a:noFill/>
                    </a:lnR>
                    <a:lnT>
                      <a:noFill/>
                    </a:lnT>
                    <a:lnB>
                      <a:noFill/>
                    </a:lnB>
                  </a:tcPr>
                </a:tc>
                <a:extLst>
                  <a:ext uri="{0D108BD9-81ED-4DB2-BD59-A6C34878D82A}">
                    <a16:rowId xmlns:a16="http://schemas.microsoft.com/office/drawing/2014/main" val="3967165227"/>
                  </a:ext>
                </a:extLst>
              </a:tr>
              <a:tr h="0">
                <a:tc>
                  <a:txBody>
                    <a:bodyPr/>
                    <a:lstStyle/>
                    <a:p>
                      <a:r>
                        <a:rPr lang="en-US" dirty="0"/>
                        <a:t>F9 v1.1 B1012</a:t>
                      </a:r>
                    </a:p>
                  </a:txBody>
                  <a:tcPr anchor="ctr">
                    <a:lnL>
                      <a:noFill/>
                    </a:lnL>
                    <a:lnR>
                      <a:noFill/>
                    </a:lnR>
                    <a:lnT>
                      <a:noFill/>
                    </a:lnT>
                    <a:lnB>
                      <a:noFill/>
                    </a:lnB>
                  </a:tcPr>
                </a:tc>
                <a:tc>
                  <a:txBody>
                    <a:bodyPr/>
                    <a:lstStyle/>
                    <a:p>
                      <a:r>
                        <a:rPr lang="en-US"/>
                        <a:t>CCAFS LC-40</a:t>
                      </a:r>
                    </a:p>
                  </a:txBody>
                  <a:tcPr anchor="ctr">
                    <a:lnL>
                      <a:noFill/>
                    </a:lnL>
                    <a:lnR>
                      <a:noFill/>
                    </a:lnR>
                    <a:lnT>
                      <a:noFill/>
                    </a:lnT>
                    <a:lnB>
                      <a:noFill/>
                    </a:lnB>
                  </a:tcPr>
                </a:tc>
                <a:extLst>
                  <a:ext uri="{0D108BD9-81ED-4DB2-BD59-A6C34878D82A}">
                    <a16:rowId xmlns:a16="http://schemas.microsoft.com/office/drawing/2014/main" val="503288211"/>
                  </a:ext>
                </a:extLst>
              </a:tr>
              <a:tr h="0">
                <a:tc>
                  <a:txBody>
                    <a:bodyPr/>
                    <a:lstStyle/>
                    <a:p>
                      <a:r>
                        <a:rPr lang="en-US" dirty="0"/>
                        <a:t>F9 v1.1 B1015</a:t>
                      </a:r>
                    </a:p>
                  </a:txBody>
                  <a:tcPr anchor="ctr">
                    <a:lnL>
                      <a:noFill/>
                    </a:lnL>
                    <a:lnR>
                      <a:noFill/>
                    </a:lnR>
                    <a:lnT>
                      <a:noFill/>
                    </a:lnT>
                    <a:lnB>
                      <a:noFill/>
                    </a:lnB>
                  </a:tcPr>
                </a:tc>
                <a:tc>
                  <a:txBody>
                    <a:bodyPr/>
                    <a:lstStyle/>
                    <a:p>
                      <a:r>
                        <a:rPr lang="en-US" dirty="0"/>
                        <a:t>CCAFS LC-40</a:t>
                      </a:r>
                    </a:p>
                  </a:txBody>
                  <a:tcPr anchor="ctr">
                    <a:lnL>
                      <a:noFill/>
                    </a:lnL>
                    <a:lnR>
                      <a:noFill/>
                    </a:lnR>
                    <a:lnT>
                      <a:noFill/>
                    </a:lnT>
                    <a:lnB>
                      <a:noFill/>
                    </a:lnB>
                  </a:tcPr>
                </a:tc>
                <a:extLst>
                  <a:ext uri="{0D108BD9-81ED-4DB2-BD59-A6C34878D82A}">
                    <a16:rowId xmlns:a16="http://schemas.microsoft.com/office/drawing/2014/main" val="194761551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3833"/>
            <a:ext cx="9745589" cy="4853130"/>
          </a:xfrm>
          <a:prstGeom prst="rect">
            <a:avLst/>
          </a:prstGeom>
        </p:spPr>
        <p:txBody>
          <a:bodyPr lIns="91440" tIns="45720" rIns="91440" bIns="45720" anchor="t"/>
          <a:lstStyle/>
          <a:p>
            <a:pPr>
              <a:buFont typeface="Arial" panose="020B0604020202020204" pitchFamily="34" charset="0"/>
              <a:buChar char="•"/>
            </a:pPr>
            <a:r>
              <a:rPr lang="en-US" sz="1800" dirty="0"/>
              <a:t>20 Rockets: Success</a:t>
            </a:r>
          </a:p>
          <a:p>
            <a:pPr>
              <a:buFont typeface="Arial" panose="020B0604020202020204" pitchFamily="34" charset="0"/>
              <a:buChar char="•"/>
            </a:pPr>
            <a:r>
              <a:rPr lang="en-US" sz="1800" dirty="0"/>
              <a:t>11 Rockets: No attempt</a:t>
            </a:r>
          </a:p>
          <a:p>
            <a:pPr>
              <a:buFont typeface="Arial" panose="020B0604020202020204" pitchFamily="34" charset="0"/>
              <a:buChar char="•"/>
            </a:pPr>
            <a:r>
              <a:rPr lang="en-US" sz="1800" dirty="0"/>
              <a:t>8 Rockets: Success (drone ship)</a:t>
            </a:r>
          </a:p>
          <a:p>
            <a:pPr>
              <a:buFont typeface="Arial" panose="020B0604020202020204" pitchFamily="34" charset="0"/>
              <a:buChar char="•"/>
            </a:pPr>
            <a:r>
              <a:rPr lang="en-US" sz="1800" dirty="0"/>
              <a:t>6 Rockets: Success (ground pad)</a:t>
            </a:r>
          </a:p>
          <a:p>
            <a:pPr>
              <a:buFont typeface="Arial" panose="020B0604020202020204" pitchFamily="34" charset="0"/>
              <a:buChar char="•"/>
            </a:pPr>
            <a:r>
              <a:rPr lang="en-US" sz="1800" dirty="0"/>
              <a:t>4 Rockets: Failure (drone ship)</a:t>
            </a:r>
          </a:p>
          <a:p>
            <a:pPr>
              <a:buFont typeface="Arial" panose="020B0604020202020204" pitchFamily="34" charset="0"/>
              <a:buChar char="•"/>
            </a:pPr>
            <a:r>
              <a:rPr lang="en-US" sz="1800" dirty="0"/>
              <a:t>3 Rockets: Failure</a:t>
            </a:r>
          </a:p>
          <a:p>
            <a:pPr>
              <a:buFont typeface="Arial" panose="020B0604020202020204" pitchFamily="34" charset="0"/>
              <a:buChar char="•"/>
            </a:pPr>
            <a:r>
              <a:rPr lang="en-US" sz="1800" dirty="0"/>
              <a:t>3 Rockets: Controlled (ocean)</a:t>
            </a:r>
          </a:p>
          <a:p>
            <a:pPr>
              <a:buFont typeface="Arial" panose="020B0604020202020204" pitchFamily="34" charset="0"/>
              <a:buChar char="•"/>
            </a:pPr>
            <a:r>
              <a:rPr lang="en-US" sz="1800" dirty="0"/>
              <a:t>2 Rockets: Failure (parachute)</a:t>
            </a:r>
          </a:p>
          <a:p>
            <a:pPr marL="0" indent="0">
              <a:buNone/>
            </a:pPr>
            <a:endParaRPr lang="en-US" sz="1800" dirty="0">
              <a:solidFill>
                <a:schemeClr val="accent3">
                  <a:lumMod val="25000"/>
                </a:schemeClr>
              </a:solidFill>
              <a:latin typeface="Abadi"/>
            </a:endParaRPr>
          </a:p>
          <a:p>
            <a:pPr>
              <a:lnSpc>
                <a:spcPct val="100000"/>
              </a:lnSpc>
              <a:spcBef>
                <a:spcPts val="1400"/>
              </a:spcBef>
            </a:pPr>
            <a:r>
              <a:rPr lang="en-US" sz="1800" dirty="0"/>
              <a:t>The query result above shows the landing outcomes of several rocket launches. The rockets are grouped by the type of landing outcome they had, such as success, failure, controlled landing, and no attempt. The number of rockets that fall into each group is also indicated in the list. For instance, there were 20 rockets that successfully landed, 11 rockets that did not attempt a landing, 8 rockets that successfully landed on a drone ship, and so on. This information can be useful in analyzing the success rate of rocket landings and identifying areas for improvement in future launches.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Names and locations of launch sites displayed on the map</a:t>
            </a:r>
          </a:p>
          <a:p>
            <a:pPr>
              <a:lnSpc>
                <a:spcPct val="100000"/>
              </a:lnSpc>
              <a:spcBef>
                <a:spcPts val="1400"/>
              </a:spcBef>
            </a:pPr>
            <a:r>
              <a:rPr lang="en-US" sz="2200" dirty="0">
                <a:solidFill>
                  <a:schemeClr val="accent3">
                    <a:lumMod val="25000"/>
                  </a:schemeClr>
                </a:solidFill>
                <a:latin typeface="Abadi"/>
              </a:rPr>
              <a:t>There are three places where the launch sites are located</a:t>
            </a:r>
          </a:p>
          <a:p>
            <a:pPr>
              <a:lnSpc>
                <a:spcPct val="100000"/>
              </a:lnSpc>
              <a:spcBef>
                <a:spcPts val="1400"/>
              </a:spcBef>
            </a:pPr>
            <a:r>
              <a:rPr lang="en-US" sz="2200" dirty="0">
                <a:solidFill>
                  <a:schemeClr val="accent3">
                    <a:lumMod val="25000"/>
                  </a:schemeClr>
                </a:solidFill>
                <a:latin typeface="Abadi"/>
              </a:rPr>
              <a:t>All launch sites are close to coastlines</a:t>
            </a: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a:t>
            </a:r>
          </a:p>
        </p:txBody>
      </p:sp>
      <p:pic>
        <p:nvPicPr>
          <p:cNvPr id="4" name="Picture 3" descr="Map&#10;&#10;Description automatically generated">
            <a:extLst>
              <a:ext uri="{FF2B5EF4-FFF2-40B4-BE49-F238E27FC236}">
                <a16:creationId xmlns:a16="http://schemas.microsoft.com/office/drawing/2014/main" id="{11BE61B9-1D90-0999-2036-9AF8A3FF01B4}"/>
              </a:ext>
            </a:extLst>
          </p:cNvPr>
          <p:cNvPicPr>
            <a:picLocks noChangeAspect="1"/>
          </p:cNvPicPr>
          <p:nvPr/>
        </p:nvPicPr>
        <p:blipFill>
          <a:blip r:embed="rId3"/>
          <a:stretch>
            <a:fillRect/>
          </a:stretch>
        </p:blipFill>
        <p:spPr>
          <a:xfrm>
            <a:off x="1756604" y="1825625"/>
            <a:ext cx="7772400" cy="284272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Name and the number of the launches in each launch site is presented</a:t>
            </a:r>
          </a:p>
          <a:p>
            <a:pPr>
              <a:lnSpc>
                <a:spcPct val="100000"/>
              </a:lnSpc>
              <a:spcBef>
                <a:spcPts val="1400"/>
              </a:spcBef>
            </a:pPr>
            <a:r>
              <a:rPr lang="en-US" sz="2200" dirty="0">
                <a:solidFill>
                  <a:schemeClr val="accent3">
                    <a:lumMod val="25000"/>
                  </a:schemeClr>
                </a:solidFill>
                <a:latin typeface="Abadi"/>
              </a:rPr>
              <a:t>10 launches from Vandenberg ang 46 from Cape Canaveral</a:t>
            </a: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the launch outcomes for each site </a:t>
            </a:r>
          </a:p>
        </p:txBody>
      </p:sp>
      <p:pic>
        <p:nvPicPr>
          <p:cNvPr id="6" name="Picture 5" descr="Map&#10;&#10;Description automatically generated">
            <a:extLst>
              <a:ext uri="{FF2B5EF4-FFF2-40B4-BE49-F238E27FC236}">
                <a16:creationId xmlns:a16="http://schemas.microsoft.com/office/drawing/2014/main" id="{E119757D-5AC3-15F1-AE7C-4D15149D9A33}"/>
              </a:ext>
            </a:extLst>
          </p:cNvPr>
          <p:cNvPicPr>
            <a:picLocks noChangeAspect="1"/>
          </p:cNvPicPr>
          <p:nvPr/>
        </p:nvPicPr>
        <p:blipFill>
          <a:blip r:embed="rId3"/>
          <a:stretch>
            <a:fillRect/>
          </a:stretch>
        </p:blipFill>
        <p:spPr>
          <a:xfrm>
            <a:off x="2008603" y="1575377"/>
            <a:ext cx="6618311" cy="358001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fontScale="3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5500" dirty="0">
                <a:solidFill>
                  <a:schemeClr val="accent3">
                    <a:lumMod val="25000"/>
                  </a:schemeClr>
                </a:solidFill>
                <a:latin typeface="Abadi"/>
              </a:rPr>
              <a:t>The distance from NASA Space center to the closest coastline is 1.27 miles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coastline</a:t>
            </a:r>
          </a:p>
        </p:txBody>
      </p:sp>
      <p:pic>
        <p:nvPicPr>
          <p:cNvPr id="4" name="Picture 3" descr="Diagram&#10;&#10;Description automatically generated">
            <a:extLst>
              <a:ext uri="{FF2B5EF4-FFF2-40B4-BE49-F238E27FC236}">
                <a16:creationId xmlns:a16="http://schemas.microsoft.com/office/drawing/2014/main" id="{486607C3-63C6-77F4-AB33-25EAD883FE9B}"/>
              </a:ext>
            </a:extLst>
          </p:cNvPr>
          <p:cNvPicPr>
            <a:picLocks noChangeAspect="1"/>
          </p:cNvPicPr>
          <p:nvPr/>
        </p:nvPicPr>
        <p:blipFill>
          <a:blip r:embed="rId3"/>
          <a:stretch>
            <a:fillRect/>
          </a:stretch>
        </p:blipFill>
        <p:spPr>
          <a:xfrm>
            <a:off x="2306471" y="1483178"/>
            <a:ext cx="6905028" cy="368413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087700"/>
            <a:ext cx="9745589" cy="5770300"/>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41.7 % of the successful launches from Kennedy Space Center</a:t>
            </a:r>
          </a:p>
          <a:p>
            <a:pPr>
              <a:lnSpc>
                <a:spcPct val="100000"/>
              </a:lnSpc>
              <a:spcBef>
                <a:spcPts val="1400"/>
              </a:spcBef>
            </a:pPr>
            <a:r>
              <a:rPr lang="en-US" sz="2200" dirty="0">
                <a:solidFill>
                  <a:schemeClr val="accent3">
                    <a:lumMod val="25000"/>
                  </a:schemeClr>
                </a:solidFill>
                <a:latin typeface="Abadi"/>
              </a:rPr>
              <a:t>29.2 % of the successful launches from </a:t>
            </a:r>
            <a:r>
              <a:rPr lang="en-US" sz="2200" dirty="0">
                <a:solidFill>
                  <a:schemeClr val="accent3">
                    <a:lumMod val="25000"/>
                  </a:schemeClr>
                </a:solidFill>
                <a:latin typeface="Abadi" panose="020B0604020104020204" pitchFamily="34" charset="0"/>
              </a:rPr>
              <a:t>Cape Canaveral Air Force Station are </a:t>
            </a:r>
          </a:p>
          <a:p>
            <a:pPr>
              <a:lnSpc>
                <a:spcPct val="100000"/>
              </a:lnSpc>
              <a:spcBef>
                <a:spcPts val="1400"/>
              </a:spcBef>
            </a:pPr>
            <a:r>
              <a:rPr lang="en-US" sz="2200" dirty="0">
                <a:solidFill>
                  <a:schemeClr val="accent3">
                    <a:lumMod val="25000"/>
                  </a:schemeClr>
                </a:solidFill>
                <a:latin typeface="Abadi"/>
              </a:rPr>
              <a:t>16.7 % of the successful launches from </a:t>
            </a:r>
            <a:r>
              <a:rPr lang="en-US" sz="2200" dirty="0">
                <a:solidFill>
                  <a:schemeClr val="accent3">
                    <a:lumMod val="25000"/>
                  </a:schemeClr>
                </a:solidFill>
                <a:latin typeface="Abadi" panose="020B0604020104020204" pitchFamily="34" charset="0"/>
              </a:rPr>
              <a:t>Vandenberg Air Force Base Space Launch Complex </a:t>
            </a:r>
          </a:p>
          <a:p>
            <a:pPr>
              <a:lnSpc>
                <a:spcPct val="100000"/>
              </a:lnSpc>
              <a:spcBef>
                <a:spcPts val="1400"/>
              </a:spcBef>
            </a:pPr>
            <a:r>
              <a:rPr lang="en-US" sz="2200" dirty="0">
                <a:solidFill>
                  <a:schemeClr val="accent3">
                    <a:lumMod val="25000"/>
                  </a:schemeClr>
                </a:solidFill>
                <a:latin typeface="Abadi"/>
              </a:rPr>
              <a:t>12.5% of the successful launches from </a:t>
            </a:r>
            <a:r>
              <a:rPr lang="en-US" sz="2200" dirty="0">
                <a:solidFill>
                  <a:schemeClr val="accent3">
                    <a:lumMod val="25000"/>
                  </a:schemeClr>
                </a:solidFill>
                <a:latin typeface="Abadi" panose="020B0604020104020204" pitchFamily="34" charset="0"/>
              </a:rPr>
              <a:t>Cape Canaveral Air Force Station Space Launch Complex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 </a:t>
            </a:r>
          </a:p>
        </p:txBody>
      </p:sp>
      <p:pic>
        <p:nvPicPr>
          <p:cNvPr id="7" name="Picture 6" descr="Chart, pie chart&#10;&#10;Description automatically generated">
            <a:extLst>
              <a:ext uri="{FF2B5EF4-FFF2-40B4-BE49-F238E27FC236}">
                <a16:creationId xmlns:a16="http://schemas.microsoft.com/office/drawing/2014/main" id="{85EE8124-C0D4-01F2-AFE2-A2A430747842}"/>
              </a:ext>
            </a:extLst>
          </p:cNvPr>
          <p:cNvPicPr>
            <a:picLocks noChangeAspect="1"/>
          </p:cNvPicPr>
          <p:nvPr/>
        </p:nvPicPr>
        <p:blipFill>
          <a:blip r:embed="rId3"/>
          <a:stretch>
            <a:fillRect/>
          </a:stretch>
        </p:blipFill>
        <p:spPr>
          <a:xfrm>
            <a:off x="914091" y="1337615"/>
            <a:ext cx="9172281" cy="292129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Kennedy Space Center has the highest success ratio with 76.9%</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 </a:t>
            </a:r>
          </a:p>
        </p:txBody>
      </p:sp>
      <p:pic>
        <p:nvPicPr>
          <p:cNvPr id="4" name="Picture 3" descr="Chart, pie chart&#10;&#10;Description automatically generated">
            <a:extLst>
              <a:ext uri="{FF2B5EF4-FFF2-40B4-BE49-F238E27FC236}">
                <a16:creationId xmlns:a16="http://schemas.microsoft.com/office/drawing/2014/main" id="{87365DAE-9FEF-A09B-32D9-822D2A9B74DA}"/>
              </a:ext>
            </a:extLst>
          </p:cNvPr>
          <p:cNvPicPr>
            <a:picLocks noChangeAspect="1"/>
          </p:cNvPicPr>
          <p:nvPr/>
        </p:nvPicPr>
        <p:blipFill>
          <a:blip r:embed="rId3"/>
          <a:stretch>
            <a:fillRect/>
          </a:stretch>
        </p:blipFill>
        <p:spPr>
          <a:xfrm>
            <a:off x="1734531" y="1420926"/>
            <a:ext cx="7772400" cy="228385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74276"/>
            <a:ext cx="10414662" cy="49844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Among the booster versions, FT has the largest success rate (considering all Payload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Payload range 2000 – 4000 has the largest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a:t>
            </a:r>
          </a:p>
        </p:txBody>
      </p:sp>
      <p:pic>
        <p:nvPicPr>
          <p:cNvPr id="4" name="Picture 3" descr="Application&#10;&#10;Description automatically generated with low confidence">
            <a:extLst>
              <a:ext uri="{FF2B5EF4-FFF2-40B4-BE49-F238E27FC236}">
                <a16:creationId xmlns:a16="http://schemas.microsoft.com/office/drawing/2014/main" id="{1A4B7C0D-01E3-D128-A4A8-AA75BFF25572}"/>
              </a:ext>
            </a:extLst>
          </p:cNvPr>
          <p:cNvPicPr>
            <a:picLocks noChangeAspect="1"/>
          </p:cNvPicPr>
          <p:nvPr/>
        </p:nvPicPr>
        <p:blipFill>
          <a:blip r:embed="rId3"/>
          <a:stretch>
            <a:fillRect/>
          </a:stretch>
        </p:blipFill>
        <p:spPr>
          <a:xfrm>
            <a:off x="2313972" y="2348259"/>
            <a:ext cx="5595117" cy="1555986"/>
          </a:xfrm>
          <a:prstGeom prst="rect">
            <a:avLst/>
          </a:prstGeom>
        </p:spPr>
      </p:pic>
      <p:pic>
        <p:nvPicPr>
          <p:cNvPr id="7" name="Picture 6" descr="Graphical user interface, application&#10;&#10;Description automatically generated with medium confidence">
            <a:extLst>
              <a:ext uri="{FF2B5EF4-FFF2-40B4-BE49-F238E27FC236}">
                <a16:creationId xmlns:a16="http://schemas.microsoft.com/office/drawing/2014/main" id="{DE20DE17-5D65-8779-CF25-266FF0710311}"/>
              </a:ext>
            </a:extLst>
          </p:cNvPr>
          <p:cNvPicPr>
            <a:picLocks noChangeAspect="1"/>
          </p:cNvPicPr>
          <p:nvPr/>
        </p:nvPicPr>
        <p:blipFill>
          <a:blip r:embed="rId4"/>
          <a:stretch>
            <a:fillRect/>
          </a:stretch>
        </p:blipFill>
        <p:spPr>
          <a:xfrm>
            <a:off x="1868709" y="4379229"/>
            <a:ext cx="6485641" cy="18089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971013" y="5935891"/>
            <a:ext cx="7964557" cy="98263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t>All the models are returning the same accuracy:0.83</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C4A7B075-9DA5-8F3D-4B02-7642A8FE5F02}"/>
              </a:ext>
            </a:extLst>
          </p:cNvPr>
          <p:cNvPicPr>
            <a:picLocks noChangeAspect="1"/>
          </p:cNvPicPr>
          <p:nvPr/>
        </p:nvPicPr>
        <p:blipFill>
          <a:blip r:embed="rId3"/>
          <a:stretch>
            <a:fillRect/>
          </a:stretch>
        </p:blipFill>
        <p:spPr>
          <a:xfrm>
            <a:off x="2225635" y="1524014"/>
            <a:ext cx="6489137" cy="388588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5141880"/>
            <a:ext cx="9477960" cy="171612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true positives = 12				precision = 0.8</a:t>
            </a:r>
          </a:p>
          <a:p>
            <a:pPr>
              <a:lnSpc>
                <a:spcPct val="100000"/>
              </a:lnSpc>
              <a:spcBef>
                <a:spcPts val="1400"/>
              </a:spcBef>
            </a:pPr>
            <a:r>
              <a:rPr lang="en-US" sz="2200" dirty="0">
                <a:solidFill>
                  <a:schemeClr val="accent3">
                    <a:lumMod val="25000"/>
                  </a:schemeClr>
                </a:solidFill>
                <a:latin typeface="Abadi" panose="020B0604020104020204" pitchFamily="34" charset="0"/>
              </a:rPr>
              <a:t># true negatives. = 3				recall = 1</a:t>
            </a:r>
          </a:p>
          <a:p>
            <a:pPr>
              <a:lnSpc>
                <a:spcPct val="100000"/>
              </a:lnSpc>
              <a:spcBef>
                <a:spcPts val="1400"/>
              </a:spcBef>
            </a:pPr>
            <a:r>
              <a:rPr lang="en-US" sz="2200" dirty="0">
                <a:solidFill>
                  <a:schemeClr val="accent3">
                    <a:lumMod val="25000"/>
                  </a:schemeClr>
                </a:solidFill>
                <a:latin typeface="Abadi" panose="020B0604020104020204" pitchFamily="34" charset="0"/>
              </a:rPr>
              <a:t># false positives = 3				specificity = 0.5</a:t>
            </a:r>
          </a:p>
          <a:p>
            <a:pPr>
              <a:lnSpc>
                <a:spcPct val="100000"/>
              </a:lnSpc>
              <a:spcBef>
                <a:spcPts val="1400"/>
              </a:spcBef>
            </a:pPr>
            <a:r>
              <a:rPr lang="en-US" sz="2200" dirty="0">
                <a:solidFill>
                  <a:schemeClr val="accent3">
                    <a:lumMod val="25000"/>
                  </a:schemeClr>
                </a:solidFill>
                <a:latin typeface="Abadi" panose="020B0604020104020204" pitchFamily="34" charset="0"/>
              </a:rPr>
              <a:t># false negatives = 0				F1 score = 0.8889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descr="Application&#10;&#10;Description automatically generated with low confidence">
            <a:extLst>
              <a:ext uri="{FF2B5EF4-FFF2-40B4-BE49-F238E27FC236}">
                <a16:creationId xmlns:a16="http://schemas.microsoft.com/office/drawing/2014/main" id="{9EA262E6-6B06-00D0-28B1-9A109247C224}"/>
              </a:ext>
            </a:extLst>
          </p:cNvPr>
          <p:cNvPicPr>
            <a:picLocks noChangeAspect="1"/>
          </p:cNvPicPr>
          <p:nvPr/>
        </p:nvPicPr>
        <p:blipFill>
          <a:blip r:embed="rId3"/>
          <a:stretch>
            <a:fillRect/>
          </a:stretch>
        </p:blipFill>
        <p:spPr>
          <a:xfrm>
            <a:off x="2914271" y="1415452"/>
            <a:ext cx="4660237" cy="37264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775277" cy="4351338"/>
          </a:xfrm>
          <a:prstGeom prst="rect">
            <a:avLst/>
          </a:prstGeom>
        </p:spPr>
        <p:txBody>
          <a:bodyPr>
            <a:normAutofit/>
          </a:bodyPr>
          <a:lstStyle/>
          <a:p>
            <a:pPr>
              <a:buFont typeface="Arial" panose="020B0604020202020204" pitchFamily="34" charset="0"/>
              <a:buChar char="•"/>
            </a:pPr>
            <a:r>
              <a:rPr lang="en-US" sz="1600" dirty="0"/>
              <a:t>The project utilized web scraping techniques to extract and organize data from an online source.</a:t>
            </a:r>
          </a:p>
          <a:p>
            <a:pPr>
              <a:buFont typeface="Arial" panose="020B0604020202020204" pitchFamily="34" charset="0"/>
              <a:buChar char="•"/>
            </a:pPr>
            <a:r>
              <a:rPr lang="en-US" sz="1600" dirty="0"/>
              <a:t>Data wrangling was performed by identifying and calculating missing values, categorizing columns, determining launch counts, and calculating orbit and mission outcomes.</a:t>
            </a:r>
          </a:p>
          <a:p>
            <a:pPr>
              <a:buFont typeface="Arial" panose="020B0604020202020204" pitchFamily="34" charset="0"/>
              <a:buChar char="•"/>
            </a:pPr>
            <a:r>
              <a:rPr lang="en-US" sz="1600" dirty="0"/>
              <a:t>Exploratory data analysis was performed using visualization and SQL queries.</a:t>
            </a:r>
          </a:p>
          <a:p>
            <a:pPr>
              <a:buFont typeface="Arial" panose="020B0604020202020204" pitchFamily="34" charset="0"/>
              <a:buChar char="•"/>
            </a:pPr>
            <a:r>
              <a:rPr lang="en-US" sz="1600" dirty="0"/>
              <a:t>Predictive analysis was performed using classification models and evaluated using accuracy and F1 score.</a:t>
            </a:r>
          </a:p>
          <a:p>
            <a:pPr>
              <a:buFont typeface="Arial" panose="020B0604020202020204" pitchFamily="34" charset="0"/>
              <a:buChar char="•"/>
            </a:pPr>
            <a:r>
              <a:rPr lang="en-US" sz="1600" dirty="0"/>
              <a:t>The success rate of launches has been increasing across all sites.</a:t>
            </a:r>
          </a:p>
          <a:p>
            <a:pPr>
              <a:buFont typeface="Arial" panose="020B0604020202020204" pitchFamily="34" charset="0"/>
              <a:buChar char="•"/>
            </a:pPr>
            <a:r>
              <a:rPr lang="en-US" sz="1600" dirty="0"/>
              <a:t>There is a positive correlation between payload mass and launch success.</a:t>
            </a:r>
          </a:p>
          <a:p>
            <a:pPr>
              <a:buFont typeface="Arial" panose="020B0604020202020204" pitchFamily="34" charset="0"/>
              <a:buChar char="•"/>
            </a:pPr>
            <a:r>
              <a:rPr lang="en-US" sz="1600" dirty="0"/>
              <a:t>Four of the orbits had a 100% success rate for all launches.</a:t>
            </a:r>
          </a:p>
          <a:p>
            <a:pPr>
              <a:buFont typeface="Arial" panose="020B0604020202020204" pitchFamily="34" charset="0"/>
              <a:buChar char="•"/>
            </a:pPr>
            <a:r>
              <a:rPr lang="en-US" sz="1600" dirty="0"/>
              <a:t>The dashboard includes a launch site dropdown menu and a range slider to interact with a pie chart and scatter plot.</a:t>
            </a:r>
          </a:p>
          <a:p>
            <a:pPr>
              <a:buFont typeface="Arial" panose="020B0604020202020204" pitchFamily="34" charset="0"/>
              <a:buChar char="•"/>
            </a:pPr>
            <a:r>
              <a:rPr lang="en-US" sz="1600" dirty="0"/>
              <a:t>Kennedy Space Center has the highest success ratio with 76.9%.</a:t>
            </a:r>
          </a:p>
          <a:p>
            <a:pPr>
              <a:buFont typeface="Arial" panose="020B0604020202020204" pitchFamily="34" charset="0"/>
              <a:buChar char="•"/>
            </a:pPr>
            <a:r>
              <a:rPr lang="en-US" sz="1600" dirty="0"/>
              <a:t>Among the booster versions, FT has the largest success rate.</a:t>
            </a:r>
          </a:p>
          <a:p>
            <a:pPr>
              <a:buFont typeface="Arial" panose="020B0604020202020204" pitchFamily="34" charset="0"/>
              <a:buChar char="•"/>
            </a:pPr>
            <a:r>
              <a:rPr lang="en-US" sz="1600" dirty="0"/>
              <a:t>All models(Logistic regression, SVM, KNN, Decision Tree) are returning the same accuracy: 0.83.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endParaRPr lang="en-US" sz="6600" dirty="0">
              <a:effectLst/>
            </a:endParaRPr>
          </a:p>
          <a:p>
            <a:r>
              <a:rPr lang="en-US" sz="6600" dirty="0"/>
              <a:t>The data collection process involved using Python to send a HTTP GET request to the Wikipedia page containing a table of Falcon 9 and Falcon Heavy launches. The HTML response was then converted into a </a:t>
            </a:r>
            <a:r>
              <a:rPr lang="en-US" sz="6600" dirty="0" err="1"/>
              <a:t>BeautifulSoup</a:t>
            </a:r>
            <a:r>
              <a:rPr lang="en-US" sz="6600" dirty="0"/>
              <a:t> object, allowing for easy extraction of relevant information. The column names were extracted from the table header, followed by the launch records from the table rows. The launch records were added to a </a:t>
            </a:r>
            <a:r>
              <a:rPr lang="en-US" sz="6600" dirty="0" err="1"/>
              <a:t>launch_dict</a:t>
            </a:r>
            <a:r>
              <a:rPr lang="en-US" sz="6600" dirty="0"/>
              <a:t>, which was then used to create a Pandas </a:t>
            </a:r>
            <a:r>
              <a:rPr lang="en-US" sz="6600" dirty="0" err="1"/>
              <a:t>dataframe</a:t>
            </a:r>
            <a:r>
              <a:rPr lang="en-US" sz="6600" dirty="0"/>
              <a:t>. Finally, the </a:t>
            </a:r>
            <a:r>
              <a:rPr lang="en-US" sz="6600" dirty="0" err="1"/>
              <a:t>dataframe</a:t>
            </a:r>
            <a:r>
              <a:rPr lang="en-US" sz="6600" dirty="0"/>
              <a:t> was saved to a CSV file. Overall, the process utilized web scraping techniques to extract and organize data from an online source.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snippets,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queries, </a:t>
            </a:r>
          </a:p>
          <a:p>
            <a:pPr>
              <a:lnSpc>
                <a:spcPct val="100000"/>
              </a:lnSpc>
              <a:spcBef>
                <a:spcPts val="1400"/>
              </a:spcBef>
            </a:pPr>
            <a:r>
              <a:rPr lang="en-US" sz="2200" dirty="0">
                <a:solidFill>
                  <a:schemeClr val="accent3">
                    <a:lumMod val="25000"/>
                  </a:schemeClr>
                </a:solidFill>
                <a:latin typeface="Abadi" panose="020B0604020104020204" pitchFamily="34" charset="0"/>
              </a:rPr>
              <a:t>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8AC6C871-F612-9D0C-FB32-F659D42A190B}"/>
              </a:ext>
            </a:extLst>
          </p:cNvPr>
          <p:cNvPicPr>
            <a:picLocks noChangeAspect="1"/>
          </p:cNvPicPr>
          <p:nvPr/>
        </p:nvPicPr>
        <p:blipFill>
          <a:blip r:embed="rId4"/>
          <a:stretch>
            <a:fillRect/>
          </a:stretch>
        </p:blipFill>
        <p:spPr>
          <a:xfrm>
            <a:off x="1185821" y="2267805"/>
            <a:ext cx="5261123" cy="194661"/>
          </a:xfrm>
          <a:prstGeom prst="rect">
            <a:avLst/>
          </a:prstGeom>
        </p:spPr>
      </p:pic>
      <p:pic>
        <p:nvPicPr>
          <p:cNvPr id="3" name="Picture 2">
            <a:extLst>
              <a:ext uri="{FF2B5EF4-FFF2-40B4-BE49-F238E27FC236}">
                <a16:creationId xmlns:a16="http://schemas.microsoft.com/office/drawing/2014/main" id="{33945F3D-87B5-03BB-6A50-A1F362AC147A}"/>
              </a:ext>
            </a:extLst>
          </p:cNvPr>
          <p:cNvPicPr>
            <a:picLocks noChangeAspect="1"/>
          </p:cNvPicPr>
          <p:nvPr/>
        </p:nvPicPr>
        <p:blipFill>
          <a:blip r:embed="rId5"/>
          <a:stretch>
            <a:fillRect/>
          </a:stretch>
        </p:blipFill>
        <p:spPr>
          <a:xfrm>
            <a:off x="1185821" y="2515149"/>
            <a:ext cx="3886200" cy="355600"/>
          </a:xfrm>
          <a:prstGeom prst="rect">
            <a:avLst/>
          </a:prstGeom>
        </p:spPr>
      </p:pic>
      <p:pic>
        <p:nvPicPr>
          <p:cNvPr id="4" name="Picture 3">
            <a:extLst>
              <a:ext uri="{FF2B5EF4-FFF2-40B4-BE49-F238E27FC236}">
                <a16:creationId xmlns:a16="http://schemas.microsoft.com/office/drawing/2014/main" id="{5033FFC1-DE9C-6F5E-3251-0513AA229D3F}"/>
              </a:ext>
            </a:extLst>
          </p:cNvPr>
          <p:cNvPicPr>
            <a:picLocks noChangeAspect="1"/>
          </p:cNvPicPr>
          <p:nvPr/>
        </p:nvPicPr>
        <p:blipFill>
          <a:blip r:embed="rId6"/>
          <a:stretch>
            <a:fillRect/>
          </a:stretch>
        </p:blipFill>
        <p:spPr>
          <a:xfrm>
            <a:off x="1041432" y="2802489"/>
            <a:ext cx="5549900" cy="431800"/>
          </a:xfrm>
          <a:prstGeom prst="rect">
            <a:avLst/>
          </a:prstGeom>
        </p:spPr>
      </p:pic>
      <p:pic>
        <p:nvPicPr>
          <p:cNvPr id="7" name="Picture 6">
            <a:extLst>
              <a:ext uri="{FF2B5EF4-FFF2-40B4-BE49-F238E27FC236}">
                <a16:creationId xmlns:a16="http://schemas.microsoft.com/office/drawing/2014/main" id="{55F932F8-72F9-A927-F1C5-C4E7F906CA3E}"/>
              </a:ext>
            </a:extLst>
          </p:cNvPr>
          <p:cNvPicPr>
            <a:picLocks noChangeAspect="1"/>
          </p:cNvPicPr>
          <p:nvPr/>
        </p:nvPicPr>
        <p:blipFill>
          <a:blip r:embed="rId7"/>
          <a:stretch>
            <a:fillRect/>
          </a:stretch>
        </p:blipFill>
        <p:spPr>
          <a:xfrm>
            <a:off x="1041432" y="3280812"/>
            <a:ext cx="4330700" cy="342900"/>
          </a:xfrm>
          <a:prstGeom prst="rect">
            <a:avLst/>
          </a:prstGeom>
        </p:spPr>
      </p:pic>
      <p:pic>
        <p:nvPicPr>
          <p:cNvPr id="8" name="Picture 7">
            <a:extLst>
              <a:ext uri="{FF2B5EF4-FFF2-40B4-BE49-F238E27FC236}">
                <a16:creationId xmlns:a16="http://schemas.microsoft.com/office/drawing/2014/main" id="{D25669CA-5DC8-26A4-A412-EFFE9E84F719}"/>
              </a:ext>
            </a:extLst>
          </p:cNvPr>
          <p:cNvPicPr>
            <a:picLocks noChangeAspect="1"/>
          </p:cNvPicPr>
          <p:nvPr/>
        </p:nvPicPr>
        <p:blipFill>
          <a:blip r:embed="rId8"/>
          <a:stretch>
            <a:fillRect/>
          </a:stretch>
        </p:blipFill>
        <p:spPr>
          <a:xfrm>
            <a:off x="969921" y="3755791"/>
            <a:ext cx="4102100" cy="55880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snippets,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13" name="Picture 12" descr="Text&#10;&#10;Description automatically generated">
            <a:extLst>
              <a:ext uri="{FF2B5EF4-FFF2-40B4-BE49-F238E27FC236}">
                <a16:creationId xmlns:a16="http://schemas.microsoft.com/office/drawing/2014/main" id="{E3C9B532-34A4-442F-7DC9-0A942E9E2643}"/>
              </a:ext>
            </a:extLst>
          </p:cNvPr>
          <p:cNvPicPr>
            <a:picLocks noChangeAspect="1"/>
          </p:cNvPicPr>
          <p:nvPr/>
        </p:nvPicPr>
        <p:blipFill>
          <a:blip r:embed="rId4"/>
          <a:stretch>
            <a:fillRect/>
          </a:stretch>
        </p:blipFill>
        <p:spPr>
          <a:xfrm>
            <a:off x="1035687" y="2474428"/>
            <a:ext cx="5843854" cy="1909143"/>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DCA36749-D084-8C5F-DA66-298D1899E6EA}"/>
              </a:ext>
            </a:extLst>
          </p:cNvPr>
          <p:cNvPicPr>
            <a:picLocks noChangeAspect="1"/>
          </p:cNvPicPr>
          <p:nvPr/>
        </p:nvPicPr>
        <p:blipFill>
          <a:blip r:embed="rId5"/>
          <a:stretch>
            <a:fillRect/>
          </a:stretch>
        </p:blipFill>
        <p:spPr>
          <a:xfrm>
            <a:off x="1035687" y="4457440"/>
            <a:ext cx="5221987" cy="1861596"/>
          </a:xfrm>
          <a:prstGeom prst="rect">
            <a:avLst/>
          </a:prstGeom>
        </p:spPr>
      </p:pic>
    </p:spTree>
    <p:extLst>
      <p:ext uri="{BB962C8B-B14F-4D97-AF65-F5344CB8AC3E}">
        <p14:creationId xmlns:p14="http://schemas.microsoft.com/office/powerpoint/2010/main" val="1820549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snippets,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12" name="Picture 11" descr="Text&#10;&#10;Description automatically generated">
            <a:extLst>
              <a:ext uri="{FF2B5EF4-FFF2-40B4-BE49-F238E27FC236}">
                <a16:creationId xmlns:a16="http://schemas.microsoft.com/office/drawing/2014/main" id="{E77BEA16-B252-F8B3-2411-B1CA15183346}"/>
              </a:ext>
            </a:extLst>
          </p:cNvPr>
          <p:cNvPicPr>
            <a:picLocks noChangeAspect="1"/>
          </p:cNvPicPr>
          <p:nvPr/>
        </p:nvPicPr>
        <p:blipFill>
          <a:blip r:embed="rId4"/>
          <a:stretch>
            <a:fillRect/>
          </a:stretch>
        </p:blipFill>
        <p:spPr>
          <a:xfrm>
            <a:off x="1309816" y="2378478"/>
            <a:ext cx="7772400" cy="1050522"/>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22B0B4A4-3072-6D9E-F484-896F351C5E11}"/>
              </a:ext>
            </a:extLst>
          </p:cNvPr>
          <p:cNvPicPr>
            <a:picLocks noChangeAspect="1"/>
          </p:cNvPicPr>
          <p:nvPr/>
        </p:nvPicPr>
        <p:blipFill>
          <a:blip r:embed="rId5"/>
          <a:stretch>
            <a:fillRect/>
          </a:stretch>
        </p:blipFill>
        <p:spPr>
          <a:xfrm>
            <a:off x="1193014" y="3488065"/>
            <a:ext cx="7772400" cy="1239221"/>
          </a:xfrm>
          <a:prstGeom prst="rect">
            <a:avLst/>
          </a:prstGeom>
        </p:spPr>
      </p:pic>
      <p:pic>
        <p:nvPicPr>
          <p:cNvPr id="16" name="Picture 15" descr="Graphical user interface, text&#10;&#10;Description automatically generated with medium confidence">
            <a:extLst>
              <a:ext uri="{FF2B5EF4-FFF2-40B4-BE49-F238E27FC236}">
                <a16:creationId xmlns:a16="http://schemas.microsoft.com/office/drawing/2014/main" id="{308C60CD-1795-D5E5-B2A4-38C209B8541E}"/>
              </a:ext>
            </a:extLst>
          </p:cNvPr>
          <p:cNvPicPr>
            <a:picLocks noChangeAspect="1"/>
          </p:cNvPicPr>
          <p:nvPr/>
        </p:nvPicPr>
        <p:blipFill>
          <a:blip r:embed="rId6"/>
          <a:stretch>
            <a:fillRect/>
          </a:stretch>
        </p:blipFill>
        <p:spPr>
          <a:xfrm>
            <a:off x="1020653" y="4640648"/>
            <a:ext cx="7772400" cy="1912332"/>
          </a:xfrm>
          <a:prstGeom prst="rect">
            <a:avLst/>
          </a:prstGeom>
        </p:spPr>
      </p:pic>
    </p:spTree>
    <p:extLst>
      <p:ext uri="{BB962C8B-B14F-4D97-AF65-F5344CB8AC3E}">
        <p14:creationId xmlns:p14="http://schemas.microsoft.com/office/powerpoint/2010/main" val="4246018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snippets,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13AD8BC9-C003-AFBA-5CB4-E4DF456162AB}"/>
              </a:ext>
            </a:extLst>
          </p:cNvPr>
          <p:cNvPicPr>
            <a:picLocks noChangeAspect="1"/>
          </p:cNvPicPr>
          <p:nvPr/>
        </p:nvPicPr>
        <p:blipFill>
          <a:blip r:embed="rId4"/>
          <a:stretch>
            <a:fillRect/>
          </a:stretch>
        </p:blipFill>
        <p:spPr>
          <a:xfrm>
            <a:off x="942372" y="2550366"/>
            <a:ext cx="7772400" cy="240496"/>
          </a:xfrm>
          <a:prstGeom prst="rect">
            <a:avLst/>
          </a:prstGeom>
        </p:spPr>
      </p:pic>
      <p:pic>
        <p:nvPicPr>
          <p:cNvPr id="3" name="Picture 2">
            <a:extLst>
              <a:ext uri="{FF2B5EF4-FFF2-40B4-BE49-F238E27FC236}">
                <a16:creationId xmlns:a16="http://schemas.microsoft.com/office/drawing/2014/main" id="{46824DA5-386B-3508-350B-D2492828F916}"/>
              </a:ext>
            </a:extLst>
          </p:cNvPr>
          <p:cNvPicPr>
            <a:picLocks noChangeAspect="1"/>
          </p:cNvPicPr>
          <p:nvPr/>
        </p:nvPicPr>
        <p:blipFill>
          <a:blip r:embed="rId5"/>
          <a:stretch>
            <a:fillRect/>
          </a:stretch>
        </p:blipFill>
        <p:spPr>
          <a:xfrm>
            <a:off x="942372" y="2922906"/>
            <a:ext cx="3898900" cy="558800"/>
          </a:xfrm>
          <a:prstGeom prst="rect">
            <a:avLst/>
          </a:prstGeom>
        </p:spPr>
      </p:pic>
      <p:pic>
        <p:nvPicPr>
          <p:cNvPr id="4" name="Picture 3">
            <a:extLst>
              <a:ext uri="{FF2B5EF4-FFF2-40B4-BE49-F238E27FC236}">
                <a16:creationId xmlns:a16="http://schemas.microsoft.com/office/drawing/2014/main" id="{F1CE030F-3F85-7A9B-4533-09276CA21C5D}"/>
              </a:ext>
            </a:extLst>
          </p:cNvPr>
          <p:cNvPicPr>
            <a:picLocks noChangeAspect="1"/>
          </p:cNvPicPr>
          <p:nvPr/>
        </p:nvPicPr>
        <p:blipFill>
          <a:blip r:embed="rId6"/>
          <a:stretch>
            <a:fillRect/>
          </a:stretch>
        </p:blipFill>
        <p:spPr>
          <a:xfrm>
            <a:off x="942372" y="3393032"/>
            <a:ext cx="5257800" cy="393700"/>
          </a:xfrm>
          <a:prstGeom prst="rect">
            <a:avLst/>
          </a:prstGeom>
        </p:spPr>
      </p:pic>
      <p:pic>
        <p:nvPicPr>
          <p:cNvPr id="7" name="Picture 6">
            <a:extLst>
              <a:ext uri="{FF2B5EF4-FFF2-40B4-BE49-F238E27FC236}">
                <a16:creationId xmlns:a16="http://schemas.microsoft.com/office/drawing/2014/main" id="{B8D9ADC0-66F9-D9F7-EA88-40B960DD553C}"/>
              </a:ext>
            </a:extLst>
          </p:cNvPr>
          <p:cNvPicPr>
            <a:picLocks noChangeAspect="1"/>
          </p:cNvPicPr>
          <p:nvPr/>
        </p:nvPicPr>
        <p:blipFill>
          <a:blip r:embed="rId7"/>
          <a:stretch>
            <a:fillRect/>
          </a:stretch>
        </p:blipFill>
        <p:spPr>
          <a:xfrm>
            <a:off x="906389" y="4173267"/>
            <a:ext cx="4381500" cy="469900"/>
          </a:xfrm>
          <a:prstGeom prst="rect">
            <a:avLst/>
          </a:prstGeom>
        </p:spPr>
      </p:pic>
      <p:pic>
        <p:nvPicPr>
          <p:cNvPr id="8" name="Picture 7">
            <a:extLst>
              <a:ext uri="{FF2B5EF4-FFF2-40B4-BE49-F238E27FC236}">
                <a16:creationId xmlns:a16="http://schemas.microsoft.com/office/drawing/2014/main" id="{CCCBEEBE-267F-6AFC-492C-1F6FE9E2202C}"/>
              </a:ext>
            </a:extLst>
          </p:cNvPr>
          <p:cNvPicPr>
            <a:picLocks noChangeAspect="1"/>
          </p:cNvPicPr>
          <p:nvPr/>
        </p:nvPicPr>
        <p:blipFill>
          <a:blip r:embed="rId8"/>
          <a:stretch>
            <a:fillRect/>
          </a:stretch>
        </p:blipFill>
        <p:spPr>
          <a:xfrm>
            <a:off x="948722" y="4858252"/>
            <a:ext cx="3098800" cy="342900"/>
          </a:xfrm>
          <a:prstGeom prst="rect">
            <a:avLst/>
          </a:prstGeom>
        </p:spPr>
      </p:pic>
      <p:pic>
        <p:nvPicPr>
          <p:cNvPr id="9" name="Picture 8">
            <a:extLst>
              <a:ext uri="{FF2B5EF4-FFF2-40B4-BE49-F238E27FC236}">
                <a16:creationId xmlns:a16="http://schemas.microsoft.com/office/drawing/2014/main" id="{02132E58-D117-013F-9D2B-09FF719C7A25}"/>
              </a:ext>
            </a:extLst>
          </p:cNvPr>
          <p:cNvPicPr>
            <a:picLocks noChangeAspect="1"/>
          </p:cNvPicPr>
          <p:nvPr/>
        </p:nvPicPr>
        <p:blipFill>
          <a:blip r:embed="rId9"/>
          <a:stretch>
            <a:fillRect/>
          </a:stretch>
        </p:blipFill>
        <p:spPr>
          <a:xfrm>
            <a:off x="948722" y="5236651"/>
            <a:ext cx="1943100" cy="558800"/>
          </a:xfrm>
          <a:prstGeom prst="rect">
            <a:avLst/>
          </a:prstGeom>
        </p:spPr>
      </p:pic>
    </p:spTree>
    <p:extLst>
      <p:ext uri="{BB962C8B-B14F-4D97-AF65-F5344CB8AC3E}">
        <p14:creationId xmlns:p14="http://schemas.microsoft.com/office/powerpoint/2010/main" val="1044581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snippets,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8AC6C871-F612-9D0C-FB32-F659D42A190B}"/>
              </a:ext>
            </a:extLst>
          </p:cNvPr>
          <p:cNvPicPr>
            <a:picLocks noChangeAspect="1"/>
          </p:cNvPicPr>
          <p:nvPr/>
        </p:nvPicPr>
        <p:blipFill>
          <a:blip r:embed="rId4"/>
          <a:stretch>
            <a:fillRect/>
          </a:stretch>
        </p:blipFill>
        <p:spPr>
          <a:xfrm>
            <a:off x="1185821" y="2267805"/>
            <a:ext cx="5261123" cy="194661"/>
          </a:xfrm>
          <a:prstGeom prst="rect">
            <a:avLst/>
          </a:prstGeom>
        </p:spPr>
      </p:pic>
      <p:pic>
        <p:nvPicPr>
          <p:cNvPr id="3" name="Picture 2">
            <a:extLst>
              <a:ext uri="{FF2B5EF4-FFF2-40B4-BE49-F238E27FC236}">
                <a16:creationId xmlns:a16="http://schemas.microsoft.com/office/drawing/2014/main" id="{33945F3D-87B5-03BB-6A50-A1F362AC147A}"/>
              </a:ext>
            </a:extLst>
          </p:cNvPr>
          <p:cNvPicPr>
            <a:picLocks noChangeAspect="1"/>
          </p:cNvPicPr>
          <p:nvPr/>
        </p:nvPicPr>
        <p:blipFill>
          <a:blip r:embed="rId5"/>
          <a:stretch>
            <a:fillRect/>
          </a:stretch>
        </p:blipFill>
        <p:spPr>
          <a:xfrm>
            <a:off x="1185821" y="2515149"/>
            <a:ext cx="3886200" cy="355600"/>
          </a:xfrm>
          <a:prstGeom prst="rect">
            <a:avLst/>
          </a:prstGeom>
        </p:spPr>
      </p:pic>
      <p:pic>
        <p:nvPicPr>
          <p:cNvPr id="4" name="Picture 3">
            <a:extLst>
              <a:ext uri="{FF2B5EF4-FFF2-40B4-BE49-F238E27FC236}">
                <a16:creationId xmlns:a16="http://schemas.microsoft.com/office/drawing/2014/main" id="{5033FFC1-DE9C-6F5E-3251-0513AA229D3F}"/>
              </a:ext>
            </a:extLst>
          </p:cNvPr>
          <p:cNvPicPr>
            <a:picLocks noChangeAspect="1"/>
          </p:cNvPicPr>
          <p:nvPr/>
        </p:nvPicPr>
        <p:blipFill>
          <a:blip r:embed="rId6"/>
          <a:stretch>
            <a:fillRect/>
          </a:stretch>
        </p:blipFill>
        <p:spPr>
          <a:xfrm>
            <a:off x="1041432" y="2802489"/>
            <a:ext cx="5549900" cy="431800"/>
          </a:xfrm>
          <a:prstGeom prst="rect">
            <a:avLst/>
          </a:prstGeom>
        </p:spPr>
      </p:pic>
      <p:pic>
        <p:nvPicPr>
          <p:cNvPr id="7" name="Picture 6">
            <a:extLst>
              <a:ext uri="{FF2B5EF4-FFF2-40B4-BE49-F238E27FC236}">
                <a16:creationId xmlns:a16="http://schemas.microsoft.com/office/drawing/2014/main" id="{55F932F8-72F9-A927-F1C5-C4E7F906CA3E}"/>
              </a:ext>
            </a:extLst>
          </p:cNvPr>
          <p:cNvPicPr>
            <a:picLocks noChangeAspect="1"/>
          </p:cNvPicPr>
          <p:nvPr/>
        </p:nvPicPr>
        <p:blipFill>
          <a:blip r:embed="rId7"/>
          <a:stretch>
            <a:fillRect/>
          </a:stretch>
        </p:blipFill>
        <p:spPr>
          <a:xfrm>
            <a:off x="1041432" y="3280812"/>
            <a:ext cx="4330700" cy="342900"/>
          </a:xfrm>
          <a:prstGeom prst="rect">
            <a:avLst/>
          </a:prstGeom>
        </p:spPr>
      </p:pic>
      <p:pic>
        <p:nvPicPr>
          <p:cNvPr id="8" name="Picture 7">
            <a:extLst>
              <a:ext uri="{FF2B5EF4-FFF2-40B4-BE49-F238E27FC236}">
                <a16:creationId xmlns:a16="http://schemas.microsoft.com/office/drawing/2014/main" id="{D25669CA-5DC8-26A4-A412-EFFE9E84F719}"/>
              </a:ext>
            </a:extLst>
          </p:cNvPr>
          <p:cNvPicPr>
            <a:picLocks noChangeAspect="1"/>
          </p:cNvPicPr>
          <p:nvPr/>
        </p:nvPicPr>
        <p:blipFill>
          <a:blip r:embed="rId8"/>
          <a:stretch>
            <a:fillRect/>
          </a:stretch>
        </p:blipFill>
        <p:spPr>
          <a:xfrm>
            <a:off x="969921" y="3755791"/>
            <a:ext cx="4102100" cy="5588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9D09B31-593A-998B-16C8-AC69BB414D55}"/>
              </a:ext>
            </a:extLst>
          </p:cNvPr>
          <p:cNvPicPr>
            <a:picLocks noChangeAspect="1"/>
          </p:cNvPicPr>
          <p:nvPr/>
        </p:nvPicPr>
        <p:blipFill>
          <a:blip r:embed="rId9"/>
          <a:stretch>
            <a:fillRect/>
          </a:stretch>
        </p:blipFill>
        <p:spPr>
          <a:xfrm>
            <a:off x="906389" y="5086414"/>
            <a:ext cx="6070600" cy="876300"/>
          </a:xfrm>
          <a:prstGeom prst="rect">
            <a:avLst/>
          </a:prstGeom>
        </p:spPr>
      </p:pic>
      <p:pic>
        <p:nvPicPr>
          <p:cNvPr id="12" name="Picture 11">
            <a:extLst>
              <a:ext uri="{FF2B5EF4-FFF2-40B4-BE49-F238E27FC236}">
                <a16:creationId xmlns:a16="http://schemas.microsoft.com/office/drawing/2014/main" id="{05B7E4BC-B9E3-A4AA-BCA9-6C8397C4B58D}"/>
              </a:ext>
            </a:extLst>
          </p:cNvPr>
          <p:cNvPicPr>
            <a:picLocks noChangeAspect="1"/>
          </p:cNvPicPr>
          <p:nvPr/>
        </p:nvPicPr>
        <p:blipFill>
          <a:blip r:embed="rId10"/>
          <a:stretch>
            <a:fillRect/>
          </a:stretch>
        </p:blipFill>
        <p:spPr>
          <a:xfrm>
            <a:off x="802685" y="4614618"/>
            <a:ext cx="5384800" cy="304800"/>
          </a:xfrm>
          <a:prstGeom prst="rect">
            <a:avLst/>
          </a:prstGeom>
        </p:spPr>
      </p:pic>
    </p:spTree>
    <p:extLst>
      <p:ext uri="{BB962C8B-B14F-4D97-AF65-F5344CB8AC3E}">
        <p14:creationId xmlns:p14="http://schemas.microsoft.com/office/powerpoint/2010/main" val="3748369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Performed data wrangling by</a:t>
            </a:r>
          </a:p>
          <a:p>
            <a:pPr>
              <a:buFont typeface="+mj-lt"/>
              <a:buAutoNum type="arabicPeriod"/>
            </a:pPr>
            <a:r>
              <a:rPr lang="en-US" sz="6600" dirty="0"/>
              <a:t>Identifying and calculating the percentage of missing values in each attribute: This step involves identifying the attributes that have missing data and calculating the percentage of missing values in each attribute. </a:t>
            </a:r>
          </a:p>
          <a:p>
            <a:pPr>
              <a:buFont typeface="+mj-lt"/>
              <a:buAutoNum type="arabicPeriod"/>
            </a:pPr>
            <a:r>
              <a:rPr lang="en-US" sz="6600" dirty="0"/>
              <a:t>Identifying which columns are numerical and categorical: This step involves categorizing each attribute/column based on the type of data it contains. </a:t>
            </a:r>
          </a:p>
          <a:p>
            <a:pPr>
              <a:buFont typeface="+mj-lt"/>
              <a:buAutoNum type="arabicPeriod"/>
            </a:pPr>
            <a:r>
              <a:rPr lang="en-US" sz="6600" dirty="0"/>
              <a:t>Determining the number of launches on each Space X launch facility: This step involves counting the number of launches that occurred at each launch facility of SpaceX. </a:t>
            </a:r>
          </a:p>
          <a:p>
            <a:pPr>
              <a:buFont typeface="+mj-lt"/>
              <a:buAutoNum type="arabicPeriod"/>
            </a:pPr>
            <a:r>
              <a:rPr lang="en-US" sz="6600" dirty="0"/>
              <a:t>Calculating the number and occurrence of each orbit: This step involves counting the number of times each orbit was used by SpaceX and calculating the frequency of each orbit's occurrence. </a:t>
            </a:r>
          </a:p>
          <a:p>
            <a:pPr>
              <a:buFont typeface="+mj-lt"/>
              <a:buAutoNum type="arabicPeriod"/>
            </a:pPr>
            <a:r>
              <a:rPr lang="en-US" sz="6600" dirty="0"/>
              <a:t>Calculating the number and occurrence of mission outcome per orbit type: This step involves calculating the frequency of each mission outcome for each orbit type. </a:t>
            </a:r>
          </a:p>
          <a:p>
            <a:pPr>
              <a:buFont typeface="+mj-lt"/>
              <a:buAutoNum type="arabicPeriod"/>
            </a:pPr>
            <a:r>
              <a:rPr lang="en-US" sz="6600" dirty="0"/>
              <a:t>Creating a landing outcome label from Outcome column: This step involves creating a new column that summarizes the landing outcome of each SpaceX mission. </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165683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4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4600" dirty="0">
                <a:solidFill>
                  <a:schemeClr val="accent3">
                    <a:lumMod val="25000"/>
                  </a:schemeClr>
                </a:solidFill>
                <a:latin typeface="Abadi"/>
              </a:rPr>
              <a:t>Perform interactive visual analytics using Folium and </a:t>
            </a:r>
            <a:r>
              <a:rPr lang="en-US" sz="4600" dirty="0" err="1">
                <a:solidFill>
                  <a:schemeClr val="accent3">
                    <a:lumMod val="25000"/>
                  </a:schemeClr>
                </a:solidFill>
                <a:latin typeface="Abadi"/>
              </a:rPr>
              <a:t>Plotly</a:t>
            </a:r>
            <a:r>
              <a:rPr lang="en-US" sz="4600" dirty="0">
                <a:solidFill>
                  <a:schemeClr val="accent3">
                    <a:lumMod val="25000"/>
                  </a:schemeClr>
                </a:solidFill>
                <a:latin typeface="Abadi"/>
              </a:rPr>
              <a:t> Dash</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854530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Perform predictive analysis using classification models by</a:t>
            </a:r>
          </a:p>
          <a:p>
            <a:pPr marL="0" indent="0">
              <a:lnSpc>
                <a:spcPct val="120000"/>
              </a:lnSpc>
              <a:spcBef>
                <a:spcPts val="1400"/>
              </a:spcBef>
              <a:buNone/>
            </a:pPr>
            <a:endParaRPr lang="en-US" sz="8800" dirty="0">
              <a:solidFill>
                <a:schemeClr val="accent3">
                  <a:lumMod val="25000"/>
                </a:schemeClr>
              </a:solidFill>
              <a:latin typeface="Abadi"/>
            </a:endParaRPr>
          </a:p>
          <a:p>
            <a:pPr>
              <a:buFont typeface="+mj-lt"/>
              <a:buAutoNum type="arabicPeriod"/>
            </a:pPr>
            <a:r>
              <a:rPr lang="en-US" sz="6600" dirty="0"/>
              <a:t>Importing necessary libraries for data manipulation, analysis, and visualization.</a:t>
            </a:r>
          </a:p>
          <a:p>
            <a:pPr>
              <a:buFont typeface="+mj-lt"/>
              <a:buAutoNum type="arabicPeriod"/>
            </a:pPr>
            <a:r>
              <a:rPr lang="en-US" sz="6600" dirty="0"/>
              <a:t>Loading the data </a:t>
            </a:r>
          </a:p>
          <a:p>
            <a:pPr>
              <a:buFont typeface="+mj-lt"/>
              <a:buAutoNum type="arabicPeriod"/>
            </a:pPr>
            <a:r>
              <a:rPr lang="en-US" sz="6600" dirty="0"/>
              <a:t>Standardizing the data using </a:t>
            </a:r>
          </a:p>
          <a:p>
            <a:pPr>
              <a:buFont typeface="+mj-lt"/>
              <a:buAutoNum type="arabicPeriod"/>
            </a:pPr>
            <a:r>
              <a:rPr lang="en-US" sz="6600" dirty="0"/>
              <a:t>Split the data into training and testing sets</a:t>
            </a:r>
          </a:p>
          <a:p>
            <a:pPr>
              <a:buFont typeface="+mj-lt"/>
              <a:buAutoNum type="arabicPeriod"/>
            </a:pPr>
            <a:r>
              <a:rPr lang="en-US" sz="6600" dirty="0"/>
              <a:t>For each classification algorithm, creating an object and a </a:t>
            </a:r>
            <a:r>
              <a:rPr lang="en-US" sz="6600" dirty="0" err="1"/>
              <a:t>GridSearchCV</a:t>
            </a:r>
            <a:r>
              <a:rPr lang="en-US" sz="6600" dirty="0"/>
              <a:t> object</a:t>
            </a:r>
          </a:p>
          <a:p>
            <a:pPr>
              <a:buFont typeface="+mj-lt"/>
              <a:buAutoNum type="arabicPeriod"/>
            </a:pPr>
            <a:r>
              <a:rPr lang="en-US" sz="6600" dirty="0"/>
              <a:t>Fitting each model on the training data and selecting the best hyperparameters </a:t>
            </a:r>
          </a:p>
          <a:p>
            <a:pPr>
              <a:buFont typeface="+mj-lt"/>
              <a:buAutoNum type="arabicPeriod"/>
            </a:pPr>
            <a:r>
              <a:rPr lang="en-US" sz="6600" dirty="0"/>
              <a:t>Evaluating each model's performance on the test data using the accuracy score and plotting the confusion matrix </a:t>
            </a:r>
          </a:p>
          <a:p>
            <a:pPr>
              <a:buFont typeface="+mj-lt"/>
              <a:buAutoNum type="arabicPeriod"/>
            </a:pPr>
            <a:r>
              <a:rPr lang="en-US" sz="6600" dirty="0"/>
              <a:t>Comparing the accuracy and F1 score of each model and select the one that performed the best on the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8487952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2232</TotalTime>
  <Words>3695</Words>
  <Application>Microsoft Office PowerPoint</Application>
  <PresentationFormat>Widescreen</PresentationFormat>
  <Paragraphs>490</Paragraphs>
  <Slides>65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Coşkun Erden</cp:lastModifiedBy>
  <cp:revision>228</cp:revision>
  <dcterms:created xsi:type="dcterms:W3CDTF">2021-04-29T18:58:34Z</dcterms:created>
  <dcterms:modified xsi:type="dcterms:W3CDTF">2024-10-18T01:43:45Z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